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  <p:sldMasterId id="2147483705" r:id="rId2"/>
  </p:sldMasterIdLst>
  <p:notesMasterIdLst>
    <p:notesMasterId r:id="rId8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59" r:id="rId88"/>
  </p:sldIdLst>
  <p:sldSz cx="12192000" cy="6858000"/>
  <p:notesSz cx="6858000" cy="9144000"/>
  <p:embeddedFontLs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Source Sans Pro" panose="020B0503030403020204" pitchFamily="34" charset="0"/>
      <p:regular r:id="rId94"/>
      <p:bold r:id="rId95"/>
      <p:italic r:id="rId96"/>
      <p:boldItalic r:id="rId97"/>
    </p:embeddedFont>
    <p:embeddedFont>
      <p:font typeface="Source Sans Pro Light" panose="020B0403030403020204" pitchFamily="34" charset="0"/>
      <p:regular r:id="rId98"/>
      <p:bold r:id="rId99"/>
      <p:italic r:id="rId100"/>
      <p:boldItalic r:id="rId101"/>
    </p:embeddedFont>
    <p:embeddedFont>
      <p:font typeface="Source Sans Pro SemiBold" panose="020B0603030403020204" pitchFamily="34" charset="0"/>
      <p:regular r:id="rId102"/>
      <p:bold r:id="rId103"/>
      <p:italic r:id="rId104"/>
      <p:boldItalic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xime Capron" initials="" lastIdx="1" clrIdx="0"/>
  <p:cmAuthor id="1" name="Alexandre Landeau" initials="" lastIdx="1" clrIdx="1"/>
  <p:cmAuthor id="2" name="Damien Jacquemart" initials="" lastIdx="4" clrIdx="2"/>
  <p:cmAuthor id="3" name="Yashas Vaidya" initials="" lastIdx="6" clrIdx="3"/>
  <p:cmAuthor id="4" name="Reda Affane" initials="" lastIdx="1" clrIdx="4"/>
  <p:cmAuthor id="5" name="Christa Suntoo" initials="" lastIdx="1" clrIdx="5"/>
  <p:cmAuthor id="6" name="Liev Garcia" initials="" lastIdx="3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C16ACF-F699-4720-98F4-DE73CE6AD701}">
  <a:tblStyle styleId="{BEC16ACF-F699-4720-98F4-DE73CE6AD7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3A68DF6-E571-4FD8-8DCF-4F37DC9B2DD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font" Target="fonts/font13.fntdata"/><Relationship Id="rId110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font" Target="fonts/font11.fntdata"/><Relationship Id="rId105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font" Target="fonts/font14.fntdata"/><Relationship Id="rId108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8.fntdata"/><Relationship Id="rId104" Type="http://schemas.openxmlformats.org/officeDocument/2006/relationships/font" Target="fonts/font15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3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2-08T13:16:37.788" idx="1">
    <p:pos x="3637" y="2567"/>
    <p:text>indeed better (for me) to run that compared to the code in the comments section; lapply(...) creates an array of values - while it's easier for the rest of the tutorial to have a float for the sentiment.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12T07:44:59.518" idx="1">
    <p:pos x="6000" y="0"/>
    <p:text>shouldn't 0 be excluded in line with previous slide ?</p:text>
  </p:cm>
  <p:cm authorId="2" dt="2019-11-12T07:44:59.518" idx="1">
    <p:pos x="6000" y="0"/>
    <p:text>Indeed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6-19T08:57:12.253" idx="1">
    <p:pos x="2462" y="1842"/>
    <p:text>Is there an existing notebook against which this can be reproduced? I'm not getting the same results..</p:text>
  </p:cm>
  <p:cm authorId="2" dt="2020-06-19T08:57:12.253" idx="2">
    <p:pos x="2462" y="1842"/>
    <p:text>I did not keep it unfortunately. If yours is still open, you can paste a screenshot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4b8b2a29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4b8b2a29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499b5d52b7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499b5d52b7_2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499b5d52b7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499b5d52b7_2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499b5d52b7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499b5d52b7_2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499b5d52b7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499b5d52b7_2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499b5d52b7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499b5d52b7_2_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499b5d52b7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499b5d52b7_2_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499b5d52b7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499b5d52b7_2_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99b5d52b7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499b5d52b7_2_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99b5d52b7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499b5d52b7_2_1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499f1670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499f167030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4b9d63d807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4b9d63d807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99f16703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99f16703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499f16703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499f167030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499f16703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499f167030_0_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499f16703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499f167030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4631bcc1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4631bcc1b2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4631bcc1b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4631bcc1b2_1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4631bcc1b2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4631bcc1b2_1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4631bcc1b2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4631bcc1b2_1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4631bcc1b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4631bcc1b2_1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Remark that some author are not properly labelled: we estimated the label with human or company website.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Start of coding track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4e52448d4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4e52448d42_1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Start of coding track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49672893ea_0_30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lose your way, please refer to this slides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g49672893ea_0_3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4631bcc1b2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4631bcc1b2_1_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481ec463c4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481ec463c4_0_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Start of coding track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49672893ea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49672893ea_0_1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4b8b2a2941_0_1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4b8b2a2941_0_18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g4b8b2a2941_0_18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33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81ec463c4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81ec463c4_0_2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481ec463c4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481ec463c4_0_4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481ec463c4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481ec463c4_0_4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4b8b2a2941_0_1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4b8b2a2941_0_19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g4b8b2a2941_0_19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37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481ec463c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481ec463c4_0_2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481ec463c4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481ec463c4_0_3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49672893ea_0_30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g49672893ea_0_3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481ec463c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481ec463c4_0_3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81ec463c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81ec463c4_0_3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481ec463c4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481ec463c4_0_3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481ec463c4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481ec463c4_0_3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481ec463c4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481ec463c4_0_3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481ec463c4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481ec463c4_0_4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Check position of image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9672893ea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49672893ea_0_1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Check position of image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4b8b2a2941_0_1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4b8b2a2941_0_19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g4b8b2a2941_0_19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47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481ec463c4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481ec463c4_0_4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481ec463c4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481ec463c4_0_4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Check position of image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481ec463c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g481ec463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481ec463c4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481ec463c4_0_4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Check position of image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481ec463c4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481ec463c4_0_4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Check position of image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4b8b2a2941_0_1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4b8b2a2941_0_19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Check position of image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4de90c6e3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4de90c6e38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Check position of image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45fc6767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45fc67670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Check position of image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481ec463c4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481ec463c4_0_4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Check position of image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45fc67670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45fc676700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#python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import dataiku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import pandas as pd, numpy as np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from dataiku import pandasutils as pdu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from textblob import TextBlob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tweet_data_prepared_joined = dataiku.Dataset("author_info_joined")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df = tweet_data_prepared_joined.get_dataframe()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def sentiment(arg):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try: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return TextBlob(arg).sentiment.polarity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except: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return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df['sentiment'] = df['tweet_simple'].apply(sentiment)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sentiment = dataiku.Dataset("author_info_prepared_python")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sentiment.write_with_schema(df)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# 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library(dataiku)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library(sentimentr)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# Example: load a DSS dataset as a R dataframe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df &lt;- dkuReadDataset("tweet_data_prepared_joined")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df$sentiment = lapply(df$tweet_simple, function(x) sentiment(x)$sentiment)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dkuWriteDataset(df,"sentiment_R")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# python bonus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import dataiku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import pandas as pd, numpy as np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from dataiku import pandasutils as pdu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# Recipe inputs and outputs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in_df = dataiku.Dataset("tweet_data_prepared_joined")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out_df = dataiku.Dataset("sentiment_chunk")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def sentiment(arg):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try: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return TextBlob(arg).sentiment.polarity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except: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return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# Open Dataset Writer and loop through chunks from input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with out_df.get_writer() as writer: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for i, df_chunk in enumerate(in_df.iter_dataframes(chunksize=10000)):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df_chunk['sentiment'].apply(sentiment)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# Write Schema on first chunk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if i == 0: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out_df.write_schema_from_dataframe(df_chunk)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# Append data eveery other time useing writer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else: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           writer.write_dataframe(df_chunck)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45fc67670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45fc676700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45fc67670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45fc676700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#python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import dataiku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import pandas as pd, numpy as np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from dataiku import pandasutils as pdu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from textblob import TextBlob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tweet_data_prepared_joined = dataiku.Dataset("tweet_data_prepared_joined")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df = tweet_data_prepared_joined.get_dataframe()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def sentiment(arg):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   try: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       return TextBlob(arg).sentiment.polarity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   except: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       return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df['sentiment'] = df['tweet_simple'].apply(sentiment)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sentiment = dataiku.Dataset("sentiment")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sentiment.write_with_schema(df)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# 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library(dataiku)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library(sentimentr)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df &lt;- dkuReadDataset("author_info_joined")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# test the sentiment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print(c("I hate mosquitos:", sentiment("I hate mosquitos:")$sentiment))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print(c("I love mosquitos:", sentiment("I love mosquitos:")$sentiment))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df$sentiment &lt;- sentiment(df$tweet_simple)$sentiment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dkuWriteDataset(df, "author_info_prepared_r")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# python bonus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import dataiku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import pandas as pd, numpy as np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from dataiku import pandasutils as pdu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# Recipe inputs and outputs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in_df = dataiku.Dataset("tweet_data_prepared_joined")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out_df = dataiku.Dataset("sentiment_chunk")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def sentiment(arg):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   try: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       return TextBlob(arg).sentiment.polarity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   except: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       return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   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# Open Dataset Writer and loop through chunks from input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with out_df.get_writer() as writer: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   for i, df_chunk in enumerate(in_df.iter_dataframes(chunksize=10000)):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   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       df_chunk['sentiment'].apply(sentiment)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      # Write Schema on first chunk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       if i == 0: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           out_df.write_schema_from_dataframe(df_chunk)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   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       # Append data eveery other time useing writer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       else: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           writer.write_dataframe(df_chunk)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45fc676700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45fc676700_0_3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49672893ea_0_32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g49672893ea_0_3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4631bcc1b2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4631bcc1b2_1_1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4e1efe951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4e1efe9516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49672893ea_0_1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49672893ea_0_1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4b8b2a2941_0_2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4b8b2a2941_0_20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g4b8b2a2941_0_20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63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4b8b2a2941_0_2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4b8b2a2941_0_20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49672893ea_0_1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49672893ea_0_14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49672893ea_0_1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49672893ea_0_14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49672893ea_0_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49672893ea_0_14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###########################R###########################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library(dataiku)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# Recipe inputs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df &lt;- dkuReadDataset("sentiment_pos", samplingMethod="head", nbRows=1000)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library("tm")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library("wordcloud")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path_folder &lt;- dkuManagedFolderPath("YOURFOLDER_ID")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path_save &lt;- paste0(path_folder, '/', 'word_cloud.png')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png(path_save)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wordcloud(df$tweet_simple)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dev.off()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###########################PYTHON###########################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# -*- coding: utf-8 -*-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import dataiku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from dataiku.customrecipe import *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import pandas as pd, numpy as np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from dataiku import pandasutils as pdu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import matplotlib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import wordcloud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matplotlib.use('Agg')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import matplotlib.pyplot as plt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# Read recipe inputs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sentiment_pos = dataiku.Dataset("sentiment_pos_1")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df = sentiment_pos.get_dataframe()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folder = dataiku.Folder("43ykE6q4")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wordcloud_path = folder.get_path()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## wordcloud creation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wc = wordcloud.WordCloud(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        background_color='white',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        max_font_size=40,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        scale=3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).generate(str(df["tweet_simple"]))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fig = plt.figure()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plt.axis('off')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plt.imshow(wc)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plt.show()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## save the wordcloud to the output folder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path_fig = wordcloud_path + '/' + "wordcloud"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plt.savefig(path_fig)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## export the wordcloud as a static insight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import dataiku.insights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id = "wordcloud_pos"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dataiku.insights.save_figure(id)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49672893ea_0_1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49672893ea_0_14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4631bcc1b2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4631bcc1b2_1_1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b8b2a2941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b8b2a2941_0_10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g4b8b2a2941_0_10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4b8b2a2941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4b8b2a2941_0_20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g4b8b2a2941_0_20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70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49672893ea_0_1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49672893ea_0_1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49672893ea_0_1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49672893ea_0_14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import dataiku.insights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id_fig = "wordcloud"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dataiku.insights.save_figure(id_fig, figure = fig)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4b8b2a2941_0_2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4b8b2a2941_0_20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g4b8b2a2941_0_20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73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49672893ea_0_1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49672893ea_0_1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45fc67670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45fc676700_0_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45fc67670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45fc676700_0_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45fc67670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45fc676700_0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45fc67670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45fc676700_0_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45fc676700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45fc676700_0_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499b5d52b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499b5d52b7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339d27718a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" name="Google Shape;1675;g339d27718a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change the stopword list!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45fc676700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45fc676700_0_1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Maybe bonus: save as Static Insight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-FR"/>
              <a:t>https://doc.dataiku.com/dss/latest/api/python/static_insights.html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45fc676700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Google Shape;1694;g45fc676700_0_1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Maybe bonus: save as Static Insight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-FR"/>
              <a:t>https://doc.dataiku.com/dss/latest/api/python/static_insights.html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45fc676700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45fc676700_0_2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Check position of image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45fc67670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45fc676700_0_1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You can kill all old notebooks using a macro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49672893ea_0_3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" name="Google Shape;1725;g49672893ea_0_30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Check position of image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4b8b2a2941_0_2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4b8b2a2941_0_2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g4b8b2a2941_0_2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86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4f419295b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4f419295b1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AB1A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0" y="6338400"/>
            <a:ext cx="121920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©2018 dataiku, Inc. | dataiku.com | contact@dataiku.com | @dataiku</a:t>
            </a:r>
            <a:endParaRPr sz="13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4375645" y="2686775"/>
            <a:ext cx="3440937" cy="1484637"/>
            <a:chOff x="-250525" y="1236725"/>
            <a:chExt cx="7322700" cy="3159475"/>
          </a:xfrm>
        </p:grpSpPr>
        <p:sp>
          <p:nvSpPr>
            <p:cNvPr id="13" name="Google Shape;13;p2"/>
            <p:cNvSpPr/>
            <p:nvPr/>
          </p:nvSpPr>
          <p:spPr>
            <a:xfrm>
              <a:off x="2172025" y="2145175"/>
              <a:ext cx="123900" cy="123900"/>
            </a:xfrm>
            <a:custGeom>
              <a:avLst/>
              <a:gdLst/>
              <a:ahLst/>
              <a:cxnLst/>
              <a:rect l="l" t="t" r="r" b="b"/>
              <a:pathLst>
                <a:path w="4956" h="4956" extrusionOk="0">
                  <a:moveTo>
                    <a:pt x="2478" y="0"/>
                  </a:moveTo>
                  <a:cubicBezTo>
                    <a:pt x="1101" y="0"/>
                    <a:pt x="0" y="1101"/>
                    <a:pt x="0" y="2478"/>
                  </a:cubicBezTo>
                  <a:cubicBezTo>
                    <a:pt x="0" y="3854"/>
                    <a:pt x="1101" y="4955"/>
                    <a:pt x="2478" y="4955"/>
                  </a:cubicBezTo>
                  <a:cubicBezTo>
                    <a:pt x="3854" y="4955"/>
                    <a:pt x="4955" y="3854"/>
                    <a:pt x="4955" y="2478"/>
                  </a:cubicBezTo>
                  <a:cubicBezTo>
                    <a:pt x="4955" y="1101"/>
                    <a:pt x="3854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250525" y="1395000"/>
              <a:ext cx="3413600" cy="2929925"/>
            </a:xfrm>
            <a:custGeom>
              <a:avLst/>
              <a:gdLst/>
              <a:ahLst/>
              <a:cxnLst/>
              <a:rect l="l" t="t" r="r" b="b"/>
              <a:pathLst>
                <a:path w="136544" h="117197" extrusionOk="0">
                  <a:moveTo>
                    <a:pt x="111217" y="72952"/>
                  </a:moveTo>
                  <a:lnTo>
                    <a:pt x="111217" y="77357"/>
                  </a:lnTo>
                  <a:lnTo>
                    <a:pt x="82037" y="77357"/>
                  </a:lnTo>
                  <a:lnTo>
                    <a:pt x="82037" y="72952"/>
                  </a:lnTo>
                  <a:close/>
                  <a:moveTo>
                    <a:pt x="98340" y="25127"/>
                  </a:moveTo>
                  <a:cubicBezTo>
                    <a:pt x="101226" y="25127"/>
                    <a:pt x="104155" y="26607"/>
                    <a:pt x="105987" y="29732"/>
                  </a:cubicBezTo>
                  <a:lnTo>
                    <a:pt x="112043" y="27530"/>
                  </a:lnTo>
                  <a:lnTo>
                    <a:pt x="112043" y="27530"/>
                  </a:lnTo>
                  <a:lnTo>
                    <a:pt x="106813" y="33035"/>
                  </a:lnTo>
                  <a:cubicBezTo>
                    <a:pt x="105161" y="36063"/>
                    <a:pt x="104886" y="39918"/>
                    <a:pt x="105711" y="43221"/>
                  </a:cubicBezTo>
                  <a:cubicBezTo>
                    <a:pt x="107638" y="56985"/>
                    <a:pt x="100481" y="69098"/>
                    <a:pt x="87818" y="69098"/>
                  </a:cubicBezTo>
                  <a:lnTo>
                    <a:pt x="78458" y="69098"/>
                  </a:lnTo>
                  <a:lnTo>
                    <a:pt x="78458" y="72952"/>
                  </a:lnTo>
                  <a:lnTo>
                    <a:pt x="71025" y="72952"/>
                  </a:lnTo>
                  <a:cubicBezTo>
                    <a:pt x="70474" y="72952"/>
                    <a:pt x="69767" y="72930"/>
                    <a:pt x="68998" y="72930"/>
                  </a:cubicBezTo>
                  <a:cubicBezTo>
                    <a:pt x="67075" y="72930"/>
                    <a:pt x="64772" y="73070"/>
                    <a:pt x="63592" y="74053"/>
                  </a:cubicBezTo>
                  <a:cubicBezTo>
                    <a:pt x="47075" y="90020"/>
                    <a:pt x="43496" y="94700"/>
                    <a:pt x="42395" y="95251"/>
                  </a:cubicBezTo>
                  <a:cubicBezTo>
                    <a:pt x="42120" y="95361"/>
                    <a:pt x="41910" y="95405"/>
                    <a:pt x="41752" y="95405"/>
                  </a:cubicBezTo>
                  <a:cubicBezTo>
                    <a:pt x="41118" y="95405"/>
                    <a:pt x="41294" y="94700"/>
                    <a:pt x="41294" y="94700"/>
                  </a:cubicBezTo>
                  <a:lnTo>
                    <a:pt x="89469" y="35238"/>
                  </a:lnTo>
                  <a:cubicBezTo>
                    <a:pt x="89469" y="28704"/>
                    <a:pt x="93853" y="25127"/>
                    <a:pt x="98340" y="25127"/>
                  </a:cubicBezTo>
                  <a:close/>
                  <a:moveTo>
                    <a:pt x="78183" y="1"/>
                  </a:moveTo>
                  <a:cubicBezTo>
                    <a:pt x="26153" y="1"/>
                    <a:pt x="0" y="63042"/>
                    <a:pt x="36889" y="99930"/>
                  </a:cubicBezTo>
                  <a:cubicBezTo>
                    <a:pt x="48730" y="111860"/>
                    <a:pt x="63335" y="117197"/>
                    <a:pt x="77678" y="117197"/>
                  </a:cubicBezTo>
                  <a:cubicBezTo>
                    <a:pt x="107685" y="117197"/>
                    <a:pt x="136544" y="93840"/>
                    <a:pt x="136544" y="58637"/>
                  </a:cubicBezTo>
                  <a:cubicBezTo>
                    <a:pt x="136544" y="26428"/>
                    <a:pt x="110391" y="1"/>
                    <a:pt x="7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37525" y="1236725"/>
              <a:ext cx="770825" cy="1411350"/>
            </a:xfrm>
            <a:custGeom>
              <a:avLst/>
              <a:gdLst/>
              <a:ahLst/>
              <a:cxnLst/>
              <a:rect l="l" t="t" r="r" b="b"/>
              <a:pathLst>
                <a:path w="30833" h="56454" extrusionOk="0">
                  <a:moveTo>
                    <a:pt x="15416" y="19270"/>
                  </a:moveTo>
                  <a:cubicBezTo>
                    <a:pt x="21748" y="19270"/>
                    <a:pt x="22849" y="25051"/>
                    <a:pt x="22849" y="34962"/>
                  </a:cubicBezTo>
                  <a:cubicBezTo>
                    <a:pt x="22849" y="43771"/>
                    <a:pt x="21473" y="49552"/>
                    <a:pt x="15692" y="49552"/>
                  </a:cubicBezTo>
                  <a:cubicBezTo>
                    <a:pt x="10186" y="49552"/>
                    <a:pt x="8809" y="43771"/>
                    <a:pt x="8809" y="34136"/>
                  </a:cubicBezTo>
                  <a:cubicBezTo>
                    <a:pt x="8809" y="23124"/>
                    <a:pt x="10461" y="19270"/>
                    <a:pt x="15416" y="19270"/>
                  </a:cubicBezTo>
                  <a:close/>
                  <a:moveTo>
                    <a:pt x="22299" y="0"/>
                  </a:moveTo>
                  <a:lnTo>
                    <a:pt x="22299" y="18444"/>
                  </a:lnTo>
                  <a:cubicBezTo>
                    <a:pt x="20647" y="14590"/>
                    <a:pt x="16793" y="12388"/>
                    <a:pt x="12663" y="12388"/>
                  </a:cubicBezTo>
                  <a:cubicBezTo>
                    <a:pt x="6332" y="12388"/>
                    <a:pt x="0" y="15416"/>
                    <a:pt x="0" y="33861"/>
                  </a:cubicBezTo>
                  <a:cubicBezTo>
                    <a:pt x="0" y="48176"/>
                    <a:pt x="3854" y="56434"/>
                    <a:pt x="13765" y="56434"/>
                  </a:cubicBezTo>
                  <a:cubicBezTo>
                    <a:pt x="13942" y="56447"/>
                    <a:pt x="14120" y="56453"/>
                    <a:pt x="14298" y="56453"/>
                  </a:cubicBezTo>
                  <a:cubicBezTo>
                    <a:pt x="17969" y="56453"/>
                    <a:pt x="21536" y="53779"/>
                    <a:pt x="22849" y="50103"/>
                  </a:cubicBezTo>
                  <a:lnTo>
                    <a:pt x="22849" y="55333"/>
                  </a:lnTo>
                  <a:lnTo>
                    <a:pt x="30833" y="55333"/>
                  </a:lnTo>
                  <a:lnTo>
                    <a:pt x="30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94150" y="1546400"/>
              <a:ext cx="812125" cy="1101200"/>
            </a:xfrm>
            <a:custGeom>
              <a:avLst/>
              <a:gdLst/>
              <a:ahLst/>
              <a:cxnLst/>
              <a:rect l="l" t="t" r="r" b="b"/>
              <a:pathLst>
                <a:path w="32485" h="44048" extrusionOk="0">
                  <a:moveTo>
                    <a:pt x="20922" y="20923"/>
                  </a:moveTo>
                  <a:lnTo>
                    <a:pt x="20922" y="27805"/>
                  </a:lnTo>
                  <a:cubicBezTo>
                    <a:pt x="20922" y="33862"/>
                    <a:pt x="18445" y="37716"/>
                    <a:pt x="13214" y="37716"/>
                  </a:cubicBezTo>
                  <a:cubicBezTo>
                    <a:pt x="9911" y="37716"/>
                    <a:pt x="8259" y="34963"/>
                    <a:pt x="8259" y="31384"/>
                  </a:cubicBezTo>
                  <a:cubicBezTo>
                    <a:pt x="7984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692" y="1"/>
                  </a:moveTo>
                  <a:cubicBezTo>
                    <a:pt x="4680" y="1"/>
                    <a:pt x="1101" y="4956"/>
                    <a:pt x="1101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7" y="5782"/>
                  </a:cubicBezTo>
                  <a:cubicBezTo>
                    <a:pt x="19821" y="5782"/>
                    <a:pt x="21198" y="8535"/>
                    <a:pt x="21198" y="12114"/>
                  </a:cubicBezTo>
                  <a:cubicBezTo>
                    <a:pt x="21198" y="15692"/>
                    <a:pt x="19271" y="16518"/>
                    <a:pt x="16242" y="17344"/>
                  </a:cubicBezTo>
                  <a:lnTo>
                    <a:pt x="9635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130" y="44047"/>
                    <a:pt x="11012" y="44047"/>
                  </a:cubicBezTo>
                  <a:cubicBezTo>
                    <a:pt x="15141" y="44047"/>
                    <a:pt x="19271" y="41845"/>
                    <a:pt x="21198" y="37991"/>
                  </a:cubicBezTo>
                  <a:cubicBezTo>
                    <a:pt x="21473" y="41845"/>
                    <a:pt x="24501" y="43221"/>
                    <a:pt x="28355" y="43221"/>
                  </a:cubicBezTo>
                  <a:cubicBezTo>
                    <a:pt x="29732" y="43221"/>
                    <a:pt x="31108" y="42946"/>
                    <a:pt x="32484" y="42395"/>
                  </a:cubicBezTo>
                  <a:lnTo>
                    <a:pt x="32484" y="36890"/>
                  </a:lnTo>
                  <a:cubicBezTo>
                    <a:pt x="31934" y="37165"/>
                    <a:pt x="31383" y="37165"/>
                    <a:pt x="31108" y="37165"/>
                  </a:cubicBezTo>
                  <a:cubicBezTo>
                    <a:pt x="29732" y="37165"/>
                    <a:pt x="28906" y="35789"/>
                    <a:pt x="28906" y="34137"/>
                  </a:cubicBezTo>
                  <a:lnTo>
                    <a:pt x="28906" y="10462"/>
                  </a:lnTo>
                  <a:cubicBezTo>
                    <a:pt x="28906" y="3029"/>
                    <a:pt x="23125" y="1"/>
                    <a:pt x="15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654425" y="1278000"/>
              <a:ext cx="523075" cy="1355825"/>
            </a:xfrm>
            <a:custGeom>
              <a:avLst/>
              <a:gdLst/>
              <a:ahLst/>
              <a:cxnLst/>
              <a:rect l="l" t="t" r="r" b="b"/>
              <a:pathLst>
                <a:path w="20923" h="54233" extrusionOk="0">
                  <a:moveTo>
                    <a:pt x="5506" y="1"/>
                  </a:moveTo>
                  <a:lnTo>
                    <a:pt x="5506" y="12113"/>
                  </a:lnTo>
                  <a:lnTo>
                    <a:pt x="0" y="12113"/>
                  </a:lnTo>
                  <a:lnTo>
                    <a:pt x="0" y="18170"/>
                  </a:lnTo>
                  <a:lnTo>
                    <a:pt x="5506" y="18170"/>
                  </a:lnTo>
                  <a:lnTo>
                    <a:pt x="5506" y="44047"/>
                  </a:lnTo>
                  <a:cubicBezTo>
                    <a:pt x="5506" y="52581"/>
                    <a:pt x="8259" y="54233"/>
                    <a:pt x="14040" y="54233"/>
                  </a:cubicBezTo>
                  <a:cubicBezTo>
                    <a:pt x="16243" y="54233"/>
                    <a:pt x="18445" y="53957"/>
                    <a:pt x="20647" y="53407"/>
                  </a:cubicBezTo>
                  <a:lnTo>
                    <a:pt x="20647" y="47350"/>
                  </a:lnTo>
                  <a:cubicBezTo>
                    <a:pt x="19821" y="47350"/>
                    <a:pt x="18720" y="47626"/>
                    <a:pt x="17894" y="47626"/>
                  </a:cubicBezTo>
                  <a:cubicBezTo>
                    <a:pt x="14866" y="47626"/>
                    <a:pt x="14040" y="46249"/>
                    <a:pt x="14040" y="43221"/>
                  </a:cubicBezTo>
                  <a:lnTo>
                    <a:pt x="14040" y="18445"/>
                  </a:lnTo>
                  <a:lnTo>
                    <a:pt x="20922" y="18445"/>
                  </a:lnTo>
                  <a:lnTo>
                    <a:pt x="20922" y="12113"/>
                  </a:lnTo>
                  <a:lnTo>
                    <a:pt x="14040" y="12113"/>
                  </a:lnTo>
                  <a:lnTo>
                    <a:pt x="140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266950" y="1546400"/>
              <a:ext cx="805225" cy="1101200"/>
            </a:xfrm>
            <a:custGeom>
              <a:avLst/>
              <a:gdLst/>
              <a:ahLst/>
              <a:cxnLst/>
              <a:rect l="l" t="t" r="r" b="b"/>
              <a:pathLst>
                <a:path w="32209" h="44048" extrusionOk="0">
                  <a:moveTo>
                    <a:pt x="20922" y="20923"/>
                  </a:moveTo>
                  <a:lnTo>
                    <a:pt x="20647" y="27805"/>
                  </a:lnTo>
                  <a:cubicBezTo>
                    <a:pt x="20647" y="33862"/>
                    <a:pt x="18169" y="37716"/>
                    <a:pt x="13214" y="37716"/>
                  </a:cubicBezTo>
                  <a:cubicBezTo>
                    <a:pt x="9911" y="37716"/>
                    <a:pt x="7984" y="34963"/>
                    <a:pt x="7984" y="31384"/>
                  </a:cubicBezTo>
                  <a:cubicBezTo>
                    <a:pt x="7708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416" y="1"/>
                  </a:moveTo>
                  <a:cubicBezTo>
                    <a:pt x="4405" y="1"/>
                    <a:pt x="826" y="4956"/>
                    <a:pt x="826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6" y="5782"/>
                  </a:cubicBezTo>
                  <a:cubicBezTo>
                    <a:pt x="19821" y="5782"/>
                    <a:pt x="21197" y="8535"/>
                    <a:pt x="21197" y="12114"/>
                  </a:cubicBezTo>
                  <a:cubicBezTo>
                    <a:pt x="21197" y="15692"/>
                    <a:pt x="19270" y="16518"/>
                    <a:pt x="16242" y="17344"/>
                  </a:cubicBezTo>
                  <a:lnTo>
                    <a:pt x="9911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405" y="44047"/>
                    <a:pt x="11012" y="44047"/>
                  </a:cubicBezTo>
                  <a:cubicBezTo>
                    <a:pt x="15416" y="44047"/>
                    <a:pt x="19270" y="41845"/>
                    <a:pt x="21197" y="37991"/>
                  </a:cubicBezTo>
                  <a:cubicBezTo>
                    <a:pt x="21197" y="41845"/>
                    <a:pt x="24501" y="43221"/>
                    <a:pt x="28080" y="43221"/>
                  </a:cubicBezTo>
                  <a:cubicBezTo>
                    <a:pt x="29456" y="43221"/>
                    <a:pt x="30833" y="42946"/>
                    <a:pt x="32209" y="42395"/>
                  </a:cubicBezTo>
                  <a:lnTo>
                    <a:pt x="32209" y="36890"/>
                  </a:lnTo>
                  <a:cubicBezTo>
                    <a:pt x="31934" y="37165"/>
                    <a:pt x="31383" y="37165"/>
                    <a:pt x="30833" y="37165"/>
                  </a:cubicBezTo>
                  <a:cubicBezTo>
                    <a:pt x="29731" y="37165"/>
                    <a:pt x="28630" y="35789"/>
                    <a:pt x="28630" y="34137"/>
                  </a:cubicBezTo>
                  <a:lnTo>
                    <a:pt x="28630" y="10462"/>
                  </a:lnTo>
                  <a:cubicBezTo>
                    <a:pt x="28630" y="3029"/>
                    <a:pt x="22849" y="1"/>
                    <a:pt x="15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975150" y="2977925"/>
              <a:ext cx="206500" cy="1397100"/>
            </a:xfrm>
            <a:custGeom>
              <a:avLst/>
              <a:gdLst/>
              <a:ahLst/>
              <a:cxnLst/>
              <a:rect l="l" t="t" r="r" b="b"/>
              <a:pathLst>
                <a:path w="8260" h="55884" extrusionOk="0">
                  <a:moveTo>
                    <a:pt x="1" y="0"/>
                  </a:moveTo>
                  <a:lnTo>
                    <a:pt x="1" y="8259"/>
                  </a:lnTo>
                  <a:lnTo>
                    <a:pt x="8260" y="8259"/>
                  </a:lnTo>
                  <a:lnTo>
                    <a:pt x="8260" y="0"/>
                  </a:lnTo>
                  <a:close/>
                  <a:moveTo>
                    <a:pt x="1" y="14315"/>
                  </a:moveTo>
                  <a:lnTo>
                    <a:pt x="1" y="55884"/>
                  </a:lnTo>
                  <a:lnTo>
                    <a:pt x="8260" y="55884"/>
                  </a:lnTo>
                  <a:lnTo>
                    <a:pt x="8260" y="14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415625" y="2991675"/>
              <a:ext cx="812125" cy="1383350"/>
            </a:xfrm>
            <a:custGeom>
              <a:avLst/>
              <a:gdLst/>
              <a:ahLst/>
              <a:cxnLst/>
              <a:rect l="l" t="t" r="r" b="b"/>
              <a:pathLst>
                <a:path w="32485" h="55334" extrusionOk="0">
                  <a:moveTo>
                    <a:pt x="0" y="1"/>
                  </a:moveTo>
                  <a:lnTo>
                    <a:pt x="0" y="55334"/>
                  </a:lnTo>
                  <a:lnTo>
                    <a:pt x="8259" y="55334"/>
                  </a:lnTo>
                  <a:lnTo>
                    <a:pt x="8259" y="42120"/>
                  </a:lnTo>
                  <a:lnTo>
                    <a:pt x="12939" y="36339"/>
                  </a:lnTo>
                  <a:lnTo>
                    <a:pt x="23400" y="55334"/>
                  </a:lnTo>
                  <a:lnTo>
                    <a:pt x="32485" y="55334"/>
                  </a:lnTo>
                  <a:lnTo>
                    <a:pt x="18170" y="29732"/>
                  </a:lnTo>
                  <a:lnTo>
                    <a:pt x="30558" y="13490"/>
                  </a:lnTo>
                  <a:lnTo>
                    <a:pt x="20922" y="13490"/>
                  </a:lnTo>
                  <a:lnTo>
                    <a:pt x="8259" y="31108"/>
                  </a:lnTo>
                  <a:lnTo>
                    <a:pt x="8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30950" y="3335800"/>
              <a:ext cx="736425" cy="1060400"/>
            </a:xfrm>
            <a:custGeom>
              <a:avLst/>
              <a:gdLst/>
              <a:ahLst/>
              <a:cxnLst/>
              <a:rect l="l" t="t" r="r" b="b"/>
              <a:pathLst>
                <a:path w="29457" h="42416" extrusionOk="0">
                  <a:moveTo>
                    <a:pt x="1" y="0"/>
                  </a:moveTo>
                  <a:lnTo>
                    <a:pt x="1" y="28630"/>
                  </a:lnTo>
                  <a:cubicBezTo>
                    <a:pt x="1" y="39642"/>
                    <a:pt x="4130" y="42395"/>
                    <a:pt x="10462" y="42395"/>
                  </a:cubicBezTo>
                  <a:cubicBezTo>
                    <a:pt x="10686" y="42409"/>
                    <a:pt x="10908" y="42415"/>
                    <a:pt x="11130" y="42415"/>
                  </a:cubicBezTo>
                  <a:cubicBezTo>
                    <a:pt x="15281" y="42415"/>
                    <a:pt x="19108" y="40011"/>
                    <a:pt x="21198" y="36613"/>
                  </a:cubicBezTo>
                  <a:lnTo>
                    <a:pt x="21198" y="41569"/>
                  </a:lnTo>
                  <a:lnTo>
                    <a:pt x="29457" y="41569"/>
                  </a:lnTo>
                  <a:lnTo>
                    <a:pt x="29457" y="0"/>
                  </a:lnTo>
                  <a:lnTo>
                    <a:pt x="20923" y="0"/>
                  </a:lnTo>
                  <a:lnTo>
                    <a:pt x="20923" y="28905"/>
                  </a:lnTo>
                  <a:cubicBezTo>
                    <a:pt x="21187" y="32609"/>
                    <a:pt x="18148" y="35804"/>
                    <a:pt x="14490" y="35804"/>
                  </a:cubicBezTo>
                  <a:cubicBezTo>
                    <a:pt x="14341" y="35804"/>
                    <a:pt x="14191" y="35798"/>
                    <a:pt x="14041" y="35788"/>
                  </a:cubicBezTo>
                  <a:cubicBezTo>
                    <a:pt x="10462" y="35788"/>
                    <a:pt x="8535" y="34411"/>
                    <a:pt x="8535" y="29731"/>
                  </a:cubicBezTo>
                  <a:lnTo>
                    <a:pt x="8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1">
  <p:cSld name="ONE_COLUMN_TEXT_1_3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subTitle" idx="1"/>
          </p:nvPr>
        </p:nvSpPr>
        <p:spPr>
          <a:xfrm>
            <a:off x="2270400" y="300447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2" name="Google Shape;182;p11"/>
          <p:cNvSpPr txBox="1">
            <a:spLocks noGrp="1"/>
          </p:cNvSpPr>
          <p:nvPr>
            <p:ph type="subTitle" idx="2"/>
          </p:nvPr>
        </p:nvSpPr>
        <p:spPr>
          <a:xfrm>
            <a:off x="6216000" y="300447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3" name="Google Shape;183;p11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4" name="Google Shape;184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85" name="Google Shape;185;p11"/>
          <p:cNvSpPr txBox="1">
            <a:spLocks noGrp="1"/>
          </p:cNvSpPr>
          <p:nvPr>
            <p:ph type="title" idx="3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6" name="Google Shape;186;p11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87" name="Google Shape;187;p11"/>
          <p:cNvSpPr txBox="1">
            <a:spLocks noGrp="1"/>
          </p:cNvSpPr>
          <p:nvPr>
            <p:ph type="subTitle" idx="4"/>
          </p:nvPr>
        </p:nvSpPr>
        <p:spPr>
          <a:xfrm>
            <a:off x="2270400" y="44574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88" name="Google Shape;188;p11"/>
          <p:cNvSpPr txBox="1">
            <a:spLocks noGrp="1"/>
          </p:cNvSpPr>
          <p:nvPr>
            <p:ph type="subTitle" idx="5"/>
          </p:nvPr>
        </p:nvSpPr>
        <p:spPr>
          <a:xfrm>
            <a:off x="2270400" y="34290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9" name="Google Shape;189;p11"/>
          <p:cNvSpPr txBox="1">
            <a:spLocks noGrp="1"/>
          </p:cNvSpPr>
          <p:nvPr>
            <p:ph type="subTitle" idx="6"/>
          </p:nvPr>
        </p:nvSpPr>
        <p:spPr>
          <a:xfrm>
            <a:off x="6216000" y="34290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190" name="Google Shape;190;p11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191" name="Google Shape;191;p11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" name="Google Shape;192;p11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93" name="Google Shape;193;p11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1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1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2" name="Google Shape;202;p11"/>
          <p:cNvSpPr txBox="1">
            <a:spLocks noGrp="1"/>
          </p:cNvSpPr>
          <p:nvPr>
            <p:ph type="subTitle" idx="7"/>
          </p:nvPr>
        </p:nvSpPr>
        <p:spPr>
          <a:xfrm>
            <a:off x="6218400" y="44574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">
  <p:cSld name="ONE_COLUMN_TEXT_1_2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05" name="Google Shape;205;p12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11232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206" name="Google Shape;206;p12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207" name="Google Shape;207;p12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" name="Google Shape;208;p12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09" name="Google Shape;209;p12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8" name="Google Shape;218;p12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19" name="Google Shape;219;p12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">
  <p:cSld name="ONE_COLUMN_TEXT_1_2_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222" name="Google Shape;222;p13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223" name="Google Shape;223;p13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" name="Google Shape;224;p13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25" name="Google Shape;225;p13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4" name="Google Shape;234;p13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 1">
  <p:cSld name="ONE_COLUMN_TEXT_1_2_3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238" name="Google Shape;238;p14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239" name="Google Shape;239;p14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" name="Google Shape;240;p14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41" name="Google Shape;241;p14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4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4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4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4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4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0" name="Google Shape;250;p14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2">
  <p:cSld name="ONE_COLUMN_TEXT_1_2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53" name="Google Shape;253;p15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11044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254" name="Google Shape;254;p15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255" name="Google Shape;255;p15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" name="Google Shape;256;p15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57" name="Google Shape;257;p15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5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5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5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6" name="Google Shape;266;p15"/>
          <p:cNvSpPr txBox="1">
            <a:spLocks noGrp="1"/>
          </p:cNvSpPr>
          <p:nvPr>
            <p:ph type="title"/>
          </p:nvPr>
        </p:nvSpPr>
        <p:spPr>
          <a:xfrm>
            <a:off x="480000" y="818272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1">
  <p:cSld name="ONE_COLUMN_TEXT_1_2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70" name="Google Shape;270;p16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5496000" cy="157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271" name="Google Shape;271;p16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272" name="Google Shape;272;p16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" name="Google Shape;273;p16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74" name="Google Shape;274;p16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6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6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6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6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6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6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6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6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3" name="Google Shape;283;p16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84" name="Google Shape;284;p16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85" name="Google Shape;285;p16"/>
          <p:cNvSpPr txBox="1">
            <a:spLocks noGrp="1"/>
          </p:cNvSpPr>
          <p:nvPr>
            <p:ph type="subTitle" idx="3"/>
          </p:nvPr>
        </p:nvSpPr>
        <p:spPr>
          <a:xfrm>
            <a:off x="474267" y="1429167"/>
            <a:ext cx="56217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4"/>
          </p:nvPr>
        </p:nvSpPr>
        <p:spPr>
          <a:xfrm>
            <a:off x="475300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87" name="Google Shape;287;p16"/>
          <p:cNvSpPr txBox="1">
            <a:spLocks noGrp="1"/>
          </p:cNvSpPr>
          <p:nvPr>
            <p:ph type="subTitle" idx="5"/>
          </p:nvPr>
        </p:nvSpPr>
        <p:spPr>
          <a:xfrm>
            <a:off x="2392750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88" name="Google Shape;288;p16"/>
          <p:cNvSpPr txBox="1">
            <a:spLocks noGrp="1"/>
          </p:cNvSpPr>
          <p:nvPr>
            <p:ph type="subTitle" idx="6"/>
          </p:nvPr>
        </p:nvSpPr>
        <p:spPr>
          <a:xfrm>
            <a:off x="4307950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7"/>
          </p:nvPr>
        </p:nvSpPr>
        <p:spPr>
          <a:xfrm>
            <a:off x="6223117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8"/>
          </p:nvPr>
        </p:nvSpPr>
        <p:spPr>
          <a:xfrm>
            <a:off x="8138267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subTitle" idx="9"/>
          </p:nvPr>
        </p:nvSpPr>
        <p:spPr>
          <a:xfrm>
            <a:off x="10053433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subTitle" idx="13"/>
          </p:nvPr>
        </p:nvSpPr>
        <p:spPr>
          <a:xfrm>
            <a:off x="475300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3" name="Google Shape;293;p16"/>
          <p:cNvSpPr txBox="1">
            <a:spLocks noGrp="1"/>
          </p:cNvSpPr>
          <p:nvPr>
            <p:ph type="subTitle" idx="14"/>
          </p:nvPr>
        </p:nvSpPr>
        <p:spPr>
          <a:xfrm>
            <a:off x="2396400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5"/>
          </p:nvPr>
        </p:nvSpPr>
        <p:spPr>
          <a:xfrm>
            <a:off x="4317500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subTitle" idx="16"/>
          </p:nvPr>
        </p:nvSpPr>
        <p:spPr>
          <a:xfrm>
            <a:off x="6227883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subTitle" idx="17"/>
          </p:nvPr>
        </p:nvSpPr>
        <p:spPr>
          <a:xfrm>
            <a:off x="8138267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subTitle" idx="18"/>
          </p:nvPr>
        </p:nvSpPr>
        <p:spPr>
          <a:xfrm>
            <a:off x="10048633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cxnSp>
        <p:nvCxnSpPr>
          <p:cNvPr id="298" name="Google Shape;298;p16"/>
          <p:cNvCxnSpPr/>
          <p:nvPr/>
        </p:nvCxnSpPr>
        <p:spPr>
          <a:xfrm>
            <a:off x="2277667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16"/>
          <p:cNvCxnSpPr/>
          <p:nvPr/>
        </p:nvCxnSpPr>
        <p:spPr>
          <a:xfrm>
            <a:off x="4180833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16"/>
          <p:cNvCxnSpPr/>
          <p:nvPr/>
        </p:nvCxnSpPr>
        <p:spPr>
          <a:xfrm>
            <a:off x="6096000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16"/>
          <p:cNvCxnSpPr/>
          <p:nvPr/>
        </p:nvCxnSpPr>
        <p:spPr>
          <a:xfrm>
            <a:off x="8012333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16"/>
          <p:cNvCxnSpPr/>
          <p:nvPr/>
        </p:nvCxnSpPr>
        <p:spPr>
          <a:xfrm>
            <a:off x="9921600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1">
  <p:cSld name="ONE_COLUMN_TEXT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06" name="Google Shape;306;p1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07" name="Google Shape;307;p17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5496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body" idx="3"/>
          </p:nvPr>
        </p:nvSpPr>
        <p:spPr>
          <a:xfrm>
            <a:off x="6216000" y="1852800"/>
            <a:ext cx="5496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9" name="Google Shape;309;p17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310" name="Google Shape;310;p17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311;p17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12" name="Google Shape;312;p17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7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7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7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7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7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7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7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7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1 1">
  <p:cSld name="ONE_COLUMN_TEXT_1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23" name="Google Shape;323;p18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3580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25" name="Google Shape;325;p18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26" name="Google Shape;326;p18"/>
          <p:cNvSpPr txBox="1">
            <a:spLocks noGrp="1"/>
          </p:cNvSpPr>
          <p:nvPr>
            <p:ph type="body" idx="3"/>
          </p:nvPr>
        </p:nvSpPr>
        <p:spPr>
          <a:xfrm>
            <a:off x="4305600" y="1852800"/>
            <a:ext cx="3580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18"/>
          <p:cNvSpPr txBox="1">
            <a:spLocks noGrp="1"/>
          </p:cNvSpPr>
          <p:nvPr>
            <p:ph type="body" idx="4"/>
          </p:nvPr>
        </p:nvSpPr>
        <p:spPr>
          <a:xfrm>
            <a:off x="8131200" y="1852800"/>
            <a:ext cx="3580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28" name="Google Shape;328;p18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329" name="Google Shape;329;p18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330;p18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31" name="Google Shape;331;p18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8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8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8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8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342" name="Google Shape;342;p19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343" name="Google Shape;343;p19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19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45" name="Google Shape;345;p19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 1">
  <p:cSld name="BLANK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2">
  <p:cSld name="TITLE_2">
    <p:bg>
      <p:bgPr>
        <a:solidFill>
          <a:srgbClr val="440099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4" name="Google Shape;24;p3"/>
          <p:cNvSpPr txBox="1"/>
          <p:nvPr/>
        </p:nvSpPr>
        <p:spPr>
          <a:xfrm>
            <a:off x="0" y="6338400"/>
            <a:ext cx="121920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©2018 dataiku, Inc. | dataiku.com | contact@dataiku.com | @dataiku</a:t>
            </a:r>
            <a:endParaRPr sz="13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4375645" y="2686775"/>
            <a:ext cx="3440937" cy="1484637"/>
            <a:chOff x="-250525" y="1236725"/>
            <a:chExt cx="7322700" cy="3159475"/>
          </a:xfrm>
        </p:grpSpPr>
        <p:sp>
          <p:nvSpPr>
            <p:cNvPr id="26" name="Google Shape;26;p3"/>
            <p:cNvSpPr/>
            <p:nvPr/>
          </p:nvSpPr>
          <p:spPr>
            <a:xfrm>
              <a:off x="2172025" y="2145175"/>
              <a:ext cx="123900" cy="123900"/>
            </a:xfrm>
            <a:custGeom>
              <a:avLst/>
              <a:gdLst/>
              <a:ahLst/>
              <a:cxnLst/>
              <a:rect l="l" t="t" r="r" b="b"/>
              <a:pathLst>
                <a:path w="4956" h="4956" extrusionOk="0">
                  <a:moveTo>
                    <a:pt x="2478" y="0"/>
                  </a:moveTo>
                  <a:cubicBezTo>
                    <a:pt x="1101" y="0"/>
                    <a:pt x="0" y="1101"/>
                    <a:pt x="0" y="2478"/>
                  </a:cubicBezTo>
                  <a:cubicBezTo>
                    <a:pt x="0" y="3854"/>
                    <a:pt x="1101" y="4955"/>
                    <a:pt x="2478" y="4955"/>
                  </a:cubicBezTo>
                  <a:cubicBezTo>
                    <a:pt x="3854" y="4955"/>
                    <a:pt x="4955" y="3854"/>
                    <a:pt x="4955" y="2478"/>
                  </a:cubicBezTo>
                  <a:cubicBezTo>
                    <a:pt x="4955" y="1101"/>
                    <a:pt x="3854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-250525" y="1395000"/>
              <a:ext cx="3413600" cy="2929925"/>
            </a:xfrm>
            <a:custGeom>
              <a:avLst/>
              <a:gdLst/>
              <a:ahLst/>
              <a:cxnLst/>
              <a:rect l="l" t="t" r="r" b="b"/>
              <a:pathLst>
                <a:path w="136544" h="117197" extrusionOk="0">
                  <a:moveTo>
                    <a:pt x="111217" y="72952"/>
                  </a:moveTo>
                  <a:lnTo>
                    <a:pt x="111217" y="77357"/>
                  </a:lnTo>
                  <a:lnTo>
                    <a:pt x="82037" y="77357"/>
                  </a:lnTo>
                  <a:lnTo>
                    <a:pt x="82037" y="72952"/>
                  </a:lnTo>
                  <a:close/>
                  <a:moveTo>
                    <a:pt x="98340" y="25127"/>
                  </a:moveTo>
                  <a:cubicBezTo>
                    <a:pt x="101226" y="25127"/>
                    <a:pt x="104155" y="26607"/>
                    <a:pt x="105987" y="29732"/>
                  </a:cubicBezTo>
                  <a:lnTo>
                    <a:pt x="112043" y="27530"/>
                  </a:lnTo>
                  <a:lnTo>
                    <a:pt x="112043" y="27530"/>
                  </a:lnTo>
                  <a:lnTo>
                    <a:pt x="106813" y="33035"/>
                  </a:lnTo>
                  <a:cubicBezTo>
                    <a:pt x="105161" y="36063"/>
                    <a:pt x="104886" y="39918"/>
                    <a:pt x="105711" y="43221"/>
                  </a:cubicBezTo>
                  <a:cubicBezTo>
                    <a:pt x="107638" y="56985"/>
                    <a:pt x="100481" y="69098"/>
                    <a:pt x="87818" y="69098"/>
                  </a:cubicBezTo>
                  <a:lnTo>
                    <a:pt x="78458" y="69098"/>
                  </a:lnTo>
                  <a:lnTo>
                    <a:pt x="78458" y="72952"/>
                  </a:lnTo>
                  <a:lnTo>
                    <a:pt x="71025" y="72952"/>
                  </a:lnTo>
                  <a:cubicBezTo>
                    <a:pt x="70474" y="72952"/>
                    <a:pt x="69767" y="72930"/>
                    <a:pt x="68998" y="72930"/>
                  </a:cubicBezTo>
                  <a:cubicBezTo>
                    <a:pt x="67075" y="72930"/>
                    <a:pt x="64772" y="73070"/>
                    <a:pt x="63592" y="74053"/>
                  </a:cubicBezTo>
                  <a:cubicBezTo>
                    <a:pt x="47075" y="90020"/>
                    <a:pt x="43496" y="94700"/>
                    <a:pt x="42395" y="95251"/>
                  </a:cubicBezTo>
                  <a:cubicBezTo>
                    <a:pt x="42120" y="95361"/>
                    <a:pt x="41910" y="95405"/>
                    <a:pt x="41752" y="95405"/>
                  </a:cubicBezTo>
                  <a:cubicBezTo>
                    <a:pt x="41118" y="95405"/>
                    <a:pt x="41294" y="94700"/>
                    <a:pt x="41294" y="94700"/>
                  </a:cubicBezTo>
                  <a:lnTo>
                    <a:pt x="89469" y="35238"/>
                  </a:lnTo>
                  <a:cubicBezTo>
                    <a:pt x="89469" y="28704"/>
                    <a:pt x="93853" y="25127"/>
                    <a:pt x="98340" y="25127"/>
                  </a:cubicBezTo>
                  <a:close/>
                  <a:moveTo>
                    <a:pt x="78183" y="1"/>
                  </a:moveTo>
                  <a:cubicBezTo>
                    <a:pt x="26153" y="1"/>
                    <a:pt x="0" y="63042"/>
                    <a:pt x="36889" y="99930"/>
                  </a:cubicBezTo>
                  <a:cubicBezTo>
                    <a:pt x="48730" y="111860"/>
                    <a:pt x="63335" y="117197"/>
                    <a:pt x="77678" y="117197"/>
                  </a:cubicBezTo>
                  <a:cubicBezTo>
                    <a:pt x="107685" y="117197"/>
                    <a:pt x="136544" y="93840"/>
                    <a:pt x="136544" y="58637"/>
                  </a:cubicBezTo>
                  <a:cubicBezTo>
                    <a:pt x="136544" y="26428"/>
                    <a:pt x="110391" y="1"/>
                    <a:pt x="7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837525" y="1236725"/>
              <a:ext cx="770825" cy="1411350"/>
            </a:xfrm>
            <a:custGeom>
              <a:avLst/>
              <a:gdLst/>
              <a:ahLst/>
              <a:cxnLst/>
              <a:rect l="l" t="t" r="r" b="b"/>
              <a:pathLst>
                <a:path w="30833" h="56454" extrusionOk="0">
                  <a:moveTo>
                    <a:pt x="15416" y="19270"/>
                  </a:moveTo>
                  <a:cubicBezTo>
                    <a:pt x="21748" y="19270"/>
                    <a:pt x="22849" y="25051"/>
                    <a:pt x="22849" y="34962"/>
                  </a:cubicBezTo>
                  <a:cubicBezTo>
                    <a:pt x="22849" y="43771"/>
                    <a:pt x="21473" y="49552"/>
                    <a:pt x="15692" y="49552"/>
                  </a:cubicBezTo>
                  <a:cubicBezTo>
                    <a:pt x="10186" y="49552"/>
                    <a:pt x="8809" y="43771"/>
                    <a:pt x="8809" y="34136"/>
                  </a:cubicBezTo>
                  <a:cubicBezTo>
                    <a:pt x="8809" y="23124"/>
                    <a:pt x="10461" y="19270"/>
                    <a:pt x="15416" y="19270"/>
                  </a:cubicBezTo>
                  <a:close/>
                  <a:moveTo>
                    <a:pt x="22299" y="0"/>
                  </a:moveTo>
                  <a:lnTo>
                    <a:pt x="22299" y="18444"/>
                  </a:lnTo>
                  <a:cubicBezTo>
                    <a:pt x="20647" y="14590"/>
                    <a:pt x="16793" y="12388"/>
                    <a:pt x="12663" y="12388"/>
                  </a:cubicBezTo>
                  <a:cubicBezTo>
                    <a:pt x="6332" y="12388"/>
                    <a:pt x="0" y="15416"/>
                    <a:pt x="0" y="33861"/>
                  </a:cubicBezTo>
                  <a:cubicBezTo>
                    <a:pt x="0" y="48176"/>
                    <a:pt x="3854" y="56434"/>
                    <a:pt x="13765" y="56434"/>
                  </a:cubicBezTo>
                  <a:cubicBezTo>
                    <a:pt x="13942" y="56447"/>
                    <a:pt x="14120" y="56453"/>
                    <a:pt x="14298" y="56453"/>
                  </a:cubicBezTo>
                  <a:cubicBezTo>
                    <a:pt x="17969" y="56453"/>
                    <a:pt x="21536" y="53779"/>
                    <a:pt x="22849" y="50103"/>
                  </a:cubicBezTo>
                  <a:lnTo>
                    <a:pt x="22849" y="55333"/>
                  </a:lnTo>
                  <a:lnTo>
                    <a:pt x="30833" y="55333"/>
                  </a:lnTo>
                  <a:lnTo>
                    <a:pt x="30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794150" y="1546400"/>
              <a:ext cx="812125" cy="1101200"/>
            </a:xfrm>
            <a:custGeom>
              <a:avLst/>
              <a:gdLst/>
              <a:ahLst/>
              <a:cxnLst/>
              <a:rect l="l" t="t" r="r" b="b"/>
              <a:pathLst>
                <a:path w="32485" h="44048" extrusionOk="0">
                  <a:moveTo>
                    <a:pt x="20922" y="20923"/>
                  </a:moveTo>
                  <a:lnTo>
                    <a:pt x="20922" y="27805"/>
                  </a:lnTo>
                  <a:cubicBezTo>
                    <a:pt x="20922" y="33862"/>
                    <a:pt x="18445" y="37716"/>
                    <a:pt x="13214" y="37716"/>
                  </a:cubicBezTo>
                  <a:cubicBezTo>
                    <a:pt x="9911" y="37716"/>
                    <a:pt x="8259" y="34963"/>
                    <a:pt x="8259" y="31384"/>
                  </a:cubicBezTo>
                  <a:cubicBezTo>
                    <a:pt x="7984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692" y="1"/>
                  </a:moveTo>
                  <a:cubicBezTo>
                    <a:pt x="4680" y="1"/>
                    <a:pt x="1101" y="4956"/>
                    <a:pt x="1101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7" y="5782"/>
                  </a:cubicBezTo>
                  <a:cubicBezTo>
                    <a:pt x="19821" y="5782"/>
                    <a:pt x="21198" y="8535"/>
                    <a:pt x="21198" y="12114"/>
                  </a:cubicBezTo>
                  <a:cubicBezTo>
                    <a:pt x="21198" y="15692"/>
                    <a:pt x="19271" y="16518"/>
                    <a:pt x="16242" y="17344"/>
                  </a:cubicBezTo>
                  <a:lnTo>
                    <a:pt x="9635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130" y="44047"/>
                    <a:pt x="11012" y="44047"/>
                  </a:cubicBezTo>
                  <a:cubicBezTo>
                    <a:pt x="15141" y="44047"/>
                    <a:pt x="19271" y="41845"/>
                    <a:pt x="21198" y="37991"/>
                  </a:cubicBezTo>
                  <a:cubicBezTo>
                    <a:pt x="21473" y="41845"/>
                    <a:pt x="24501" y="43221"/>
                    <a:pt x="28355" y="43221"/>
                  </a:cubicBezTo>
                  <a:cubicBezTo>
                    <a:pt x="29732" y="43221"/>
                    <a:pt x="31108" y="42946"/>
                    <a:pt x="32484" y="42395"/>
                  </a:cubicBezTo>
                  <a:lnTo>
                    <a:pt x="32484" y="36890"/>
                  </a:lnTo>
                  <a:cubicBezTo>
                    <a:pt x="31934" y="37165"/>
                    <a:pt x="31383" y="37165"/>
                    <a:pt x="31108" y="37165"/>
                  </a:cubicBezTo>
                  <a:cubicBezTo>
                    <a:pt x="29732" y="37165"/>
                    <a:pt x="28906" y="35789"/>
                    <a:pt x="28906" y="34137"/>
                  </a:cubicBezTo>
                  <a:lnTo>
                    <a:pt x="28906" y="10462"/>
                  </a:lnTo>
                  <a:cubicBezTo>
                    <a:pt x="28906" y="3029"/>
                    <a:pt x="23125" y="1"/>
                    <a:pt x="15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5654425" y="1278000"/>
              <a:ext cx="523075" cy="1355825"/>
            </a:xfrm>
            <a:custGeom>
              <a:avLst/>
              <a:gdLst/>
              <a:ahLst/>
              <a:cxnLst/>
              <a:rect l="l" t="t" r="r" b="b"/>
              <a:pathLst>
                <a:path w="20923" h="54233" extrusionOk="0">
                  <a:moveTo>
                    <a:pt x="5506" y="1"/>
                  </a:moveTo>
                  <a:lnTo>
                    <a:pt x="5506" y="12113"/>
                  </a:lnTo>
                  <a:lnTo>
                    <a:pt x="0" y="12113"/>
                  </a:lnTo>
                  <a:lnTo>
                    <a:pt x="0" y="18170"/>
                  </a:lnTo>
                  <a:lnTo>
                    <a:pt x="5506" y="18170"/>
                  </a:lnTo>
                  <a:lnTo>
                    <a:pt x="5506" y="44047"/>
                  </a:lnTo>
                  <a:cubicBezTo>
                    <a:pt x="5506" y="52581"/>
                    <a:pt x="8259" y="54233"/>
                    <a:pt x="14040" y="54233"/>
                  </a:cubicBezTo>
                  <a:cubicBezTo>
                    <a:pt x="16243" y="54233"/>
                    <a:pt x="18445" y="53957"/>
                    <a:pt x="20647" y="53407"/>
                  </a:cubicBezTo>
                  <a:lnTo>
                    <a:pt x="20647" y="47350"/>
                  </a:lnTo>
                  <a:cubicBezTo>
                    <a:pt x="19821" y="47350"/>
                    <a:pt x="18720" y="47626"/>
                    <a:pt x="17894" y="47626"/>
                  </a:cubicBezTo>
                  <a:cubicBezTo>
                    <a:pt x="14866" y="47626"/>
                    <a:pt x="14040" y="46249"/>
                    <a:pt x="14040" y="43221"/>
                  </a:cubicBezTo>
                  <a:lnTo>
                    <a:pt x="14040" y="18445"/>
                  </a:lnTo>
                  <a:lnTo>
                    <a:pt x="20922" y="18445"/>
                  </a:lnTo>
                  <a:lnTo>
                    <a:pt x="20922" y="12113"/>
                  </a:lnTo>
                  <a:lnTo>
                    <a:pt x="14040" y="12113"/>
                  </a:lnTo>
                  <a:lnTo>
                    <a:pt x="140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266950" y="1546400"/>
              <a:ext cx="805225" cy="1101200"/>
            </a:xfrm>
            <a:custGeom>
              <a:avLst/>
              <a:gdLst/>
              <a:ahLst/>
              <a:cxnLst/>
              <a:rect l="l" t="t" r="r" b="b"/>
              <a:pathLst>
                <a:path w="32209" h="44048" extrusionOk="0">
                  <a:moveTo>
                    <a:pt x="20922" y="20923"/>
                  </a:moveTo>
                  <a:lnTo>
                    <a:pt x="20647" y="27805"/>
                  </a:lnTo>
                  <a:cubicBezTo>
                    <a:pt x="20647" y="33862"/>
                    <a:pt x="18169" y="37716"/>
                    <a:pt x="13214" y="37716"/>
                  </a:cubicBezTo>
                  <a:cubicBezTo>
                    <a:pt x="9911" y="37716"/>
                    <a:pt x="7984" y="34963"/>
                    <a:pt x="7984" y="31384"/>
                  </a:cubicBezTo>
                  <a:cubicBezTo>
                    <a:pt x="7708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416" y="1"/>
                  </a:moveTo>
                  <a:cubicBezTo>
                    <a:pt x="4405" y="1"/>
                    <a:pt x="826" y="4956"/>
                    <a:pt x="826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6" y="5782"/>
                  </a:cubicBezTo>
                  <a:cubicBezTo>
                    <a:pt x="19821" y="5782"/>
                    <a:pt x="21197" y="8535"/>
                    <a:pt x="21197" y="12114"/>
                  </a:cubicBezTo>
                  <a:cubicBezTo>
                    <a:pt x="21197" y="15692"/>
                    <a:pt x="19270" y="16518"/>
                    <a:pt x="16242" y="17344"/>
                  </a:cubicBezTo>
                  <a:lnTo>
                    <a:pt x="9911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405" y="44047"/>
                    <a:pt x="11012" y="44047"/>
                  </a:cubicBezTo>
                  <a:cubicBezTo>
                    <a:pt x="15416" y="44047"/>
                    <a:pt x="19270" y="41845"/>
                    <a:pt x="21197" y="37991"/>
                  </a:cubicBezTo>
                  <a:cubicBezTo>
                    <a:pt x="21197" y="41845"/>
                    <a:pt x="24501" y="43221"/>
                    <a:pt x="28080" y="43221"/>
                  </a:cubicBezTo>
                  <a:cubicBezTo>
                    <a:pt x="29456" y="43221"/>
                    <a:pt x="30833" y="42946"/>
                    <a:pt x="32209" y="42395"/>
                  </a:cubicBezTo>
                  <a:lnTo>
                    <a:pt x="32209" y="36890"/>
                  </a:lnTo>
                  <a:cubicBezTo>
                    <a:pt x="31934" y="37165"/>
                    <a:pt x="31383" y="37165"/>
                    <a:pt x="30833" y="37165"/>
                  </a:cubicBezTo>
                  <a:cubicBezTo>
                    <a:pt x="29731" y="37165"/>
                    <a:pt x="28630" y="35789"/>
                    <a:pt x="28630" y="34137"/>
                  </a:cubicBezTo>
                  <a:lnTo>
                    <a:pt x="28630" y="10462"/>
                  </a:lnTo>
                  <a:cubicBezTo>
                    <a:pt x="28630" y="3029"/>
                    <a:pt x="22849" y="1"/>
                    <a:pt x="15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975150" y="2977925"/>
              <a:ext cx="206500" cy="1397100"/>
            </a:xfrm>
            <a:custGeom>
              <a:avLst/>
              <a:gdLst/>
              <a:ahLst/>
              <a:cxnLst/>
              <a:rect l="l" t="t" r="r" b="b"/>
              <a:pathLst>
                <a:path w="8260" h="55884" extrusionOk="0">
                  <a:moveTo>
                    <a:pt x="1" y="0"/>
                  </a:moveTo>
                  <a:lnTo>
                    <a:pt x="1" y="8259"/>
                  </a:lnTo>
                  <a:lnTo>
                    <a:pt x="8260" y="8259"/>
                  </a:lnTo>
                  <a:lnTo>
                    <a:pt x="8260" y="0"/>
                  </a:lnTo>
                  <a:close/>
                  <a:moveTo>
                    <a:pt x="1" y="14315"/>
                  </a:moveTo>
                  <a:lnTo>
                    <a:pt x="1" y="55884"/>
                  </a:lnTo>
                  <a:lnTo>
                    <a:pt x="8260" y="55884"/>
                  </a:lnTo>
                  <a:lnTo>
                    <a:pt x="8260" y="14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415625" y="2991675"/>
              <a:ext cx="812125" cy="1383350"/>
            </a:xfrm>
            <a:custGeom>
              <a:avLst/>
              <a:gdLst/>
              <a:ahLst/>
              <a:cxnLst/>
              <a:rect l="l" t="t" r="r" b="b"/>
              <a:pathLst>
                <a:path w="32485" h="55334" extrusionOk="0">
                  <a:moveTo>
                    <a:pt x="0" y="1"/>
                  </a:moveTo>
                  <a:lnTo>
                    <a:pt x="0" y="55334"/>
                  </a:lnTo>
                  <a:lnTo>
                    <a:pt x="8259" y="55334"/>
                  </a:lnTo>
                  <a:lnTo>
                    <a:pt x="8259" y="42120"/>
                  </a:lnTo>
                  <a:lnTo>
                    <a:pt x="12939" y="36339"/>
                  </a:lnTo>
                  <a:lnTo>
                    <a:pt x="23400" y="55334"/>
                  </a:lnTo>
                  <a:lnTo>
                    <a:pt x="32485" y="55334"/>
                  </a:lnTo>
                  <a:lnTo>
                    <a:pt x="18170" y="29732"/>
                  </a:lnTo>
                  <a:lnTo>
                    <a:pt x="30558" y="13490"/>
                  </a:lnTo>
                  <a:lnTo>
                    <a:pt x="20922" y="13490"/>
                  </a:lnTo>
                  <a:lnTo>
                    <a:pt x="8259" y="31108"/>
                  </a:lnTo>
                  <a:lnTo>
                    <a:pt x="8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330950" y="3335800"/>
              <a:ext cx="736425" cy="1060400"/>
            </a:xfrm>
            <a:custGeom>
              <a:avLst/>
              <a:gdLst/>
              <a:ahLst/>
              <a:cxnLst/>
              <a:rect l="l" t="t" r="r" b="b"/>
              <a:pathLst>
                <a:path w="29457" h="42416" extrusionOk="0">
                  <a:moveTo>
                    <a:pt x="1" y="0"/>
                  </a:moveTo>
                  <a:lnTo>
                    <a:pt x="1" y="28630"/>
                  </a:lnTo>
                  <a:cubicBezTo>
                    <a:pt x="1" y="39642"/>
                    <a:pt x="4130" y="42395"/>
                    <a:pt x="10462" y="42395"/>
                  </a:cubicBezTo>
                  <a:cubicBezTo>
                    <a:pt x="10686" y="42409"/>
                    <a:pt x="10908" y="42415"/>
                    <a:pt x="11130" y="42415"/>
                  </a:cubicBezTo>
                  <a:cubicBezTo>
                    <a:pt x="15281" y="42415"/>
                    <a:pt x="19108" y="40011"/>
                    <a:pt x="21198" y="36613"/>
                  </a:cubicBezTo>
                  <a:lnTo>
                    <a:pt x="21198" y="41569"/>
                  </a:lnTo>
                  <a:lnTo>
                    <a:pt x="29457" y="41569"/>
                  </a:lnTo>
                  <a:lnTo>
                    <a:pt x="29457" y="0"/>
                  </a:lnTo>
                  <a:lnTo>
                    <a:pt x="20923" y="0"/>
                  </a:lnTo>
                  <a:lnTo>
                    <a:pt x="20923" y="28905"/>
                  </a:lnTo>
                  <a:cubicBezTo>
                    <a:pt x="21187" y="32609"/>
                    <a:pt x="18148" y="35804"/>
                    <a:pt x="14490" y="35804"/>
                  </a:cubicBezTo>
                  <a:cubicBezTo>
                    <a:pt x="14341" y="35804"/>
                    <a:pt x="14191" y="35798"/>
                    <a:pt x="14041" y="35788"/>
                  </a:cubicBezTo>
                  <a:cubicBezTo>
                    <a:pt x="10462" y="35788"/>
                    <a:pt x="8535" y="34411"/>
                    <a:pt x="8535" y="29731"/>
                  </a:cubicBezTo>
                  <a:lnTo>
                    <a:pt x="8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">
  <p:cSld name="SIMPLE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"/>
          <p:cNvSpPr txBox="1">
            <a:spLocks noGrp="1"/>
          </p:cNvSpPr>
          <p:nvPr>
            <p:ph type="title"/>
          </p:nvPr>
        </p:nvSpPr>
        <p:spPr>
          <a:xfrm>
            <a:off x="380246" y="156573"/>
            <a:ext cx="6179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152A"/>
              </a:buClr>
              <a:buSzPts val="2300"/>
              <a:buFont typeface="Source Sans Pro SemiBold"/>
              <a:buNone/>
              <a:defRPr sz="2300" b="1" i="0" u="none" strike="noStrike" cap="none">
                <a:solidFill>
                  <a:srgbClr val="2B152A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358" name="Google Shape;358;p21"/>
          <p:cNvSpPr txBox="1">
            <a:spLocks noGrp="1"/>
          </p:cNvSpPr>
          <p:nvPr>
            <p:ph type="body" idx="1"/>
          </p:nvPr>
        </p:nvSpPr>
        <p:spPr>
          <a:xfrm>
            <a:off x="394535" y="636037"/>
            <a:ext cx="61797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359" name="Google Shape;359;p21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sz="13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 1">
  <p:cSld name="ONE_COLUMN_TEXT_1_2_3_2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362" name="Google Shape;362;p22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363" name="Google Shape;363;p22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4" name="Google Shape;364;p22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65" name="Google Shape;365;p22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2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2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2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2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2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2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2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2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4" name="Google Shape;374;p22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75" name="Google Shape;375;p22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76" name="Google Shape;376;p22"/>
          <p:cNvSpPr/>
          <p:nvPr/>
        </p:nvSpPr>
        <p:spPr>
          <a:xfrm>
            <a:off x="0" y="1907333"/>
            <a:ext cx="12192000" cy="3416100"/>
          </a:xfrm>
          <a:prstGeom prst="rect">
            <a:avLst/>
          </a:prstGeom>
          <a:solidFill>
            <a:srgbClr val="2AB1AC">
              <a:alpha val="18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_D">
  <p:cSld name="COVER_D">
    <p:bg>
      <p:bgPr>
        <a:blipFill rotWithShape="1">
          <a:blip r:embed="rId2">
            <a:alphaModFix/>
          </a:blip>
          <a:stretch>
            <a:fillRect t="-3999" b="-3999"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 txBox="1"/>
          <p:nvPr/>
        </p:nvSpPr>
        <p:spPr>
          <a:xfrm>
            <a:off x="0" y="6211671"/>
            <a:ext cx="12192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©2017 Dataiku, Inc. | www.dataiku.com | contact@dataiku.com | @dataiku</a:t>
            </a: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79" name="Google Shape;379;p23"/>
          <p:cNvCxnSpPr/>
          <p:nvPr/>
        </p:nvCxnSpPr>
        <p:spPr>
          <a:xfrm>
            <a:off x="3898231" y="2356987"/>
            <a:ext cx="0" cy="1164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0" name="Google Shape;380;p23"/>
          <p:cNvSpPr txBox="1">
            <a:spLocks noGrp="1"/>
          </p:cNvSpPr>
          <p:nvPr>
            <p:ph type="title"/>
          </p:nvPr>
        </p:nvSpPr>
        <p:spPr>
          <a:xfrm>
            <a:off x="4345084" y="1117086"/>
            <a:ext cx="6964500" cy="18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ource Sans Pro SemiBold"/>
              <a:buNone/>
              <a:defRPr sz="2800" b="1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381" name="Google Shape;381;p23"/>
          <p:cNvSpPr txBox="1">
            <a:spLocks noGrp="1"/>
          </p:cNvSpPr>
          <p:nvPr>
            <p:ph type="body" idx="1"/>
          </p:nvPr>
        </p:nvSpPr>
        <p:spPr>
          <a:xfrm>
            <a:off x="4345083" y="3067866"/>
            <a:ext cx="6964500" cy="22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pic>
        <p:nvPicPr>
          <p:cNvPr id="382" name="Google Shape;38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629" y="2239636"/>
            <a:ext cx="2173338" cy="1292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LLENGE_SLIDE">
  <p:cSld name="CHALLENGE_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7"/>
          <p:cNvSpPr/>
          <p:nvPr/>
        </p:nvSpPr>
        <p:spPr>
          <a:xfrm>
            <a:off x="4131733" y="-8754"/>
            <a:ext cx="8060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27"/>
          <p:cNvSpPr txBox="1">
            <a:spLocks noGrp="1"/>
          </p:cNvSpPr>
          <p:nvPr>
            <p:ph type="title"/>
          </p:nvPr>
        </p:nvSpPr>
        <p:spPr>
          <a:xfrm>
            <a:off x="4571999" y="194959"/>
            <a:ext cx="70950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pic>
        <p:nvPicPr>
          <p:cNvPr id="403" name="Google Shape;40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394" y="2058826"/>
            <a:ext cx="1908340" cy="23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7"/>
          <p:cNvSpPr txBox="1">
            <a:spLocks noGrp="1"/>
          </p:cNvSpPr>
          <p:nvPr>
            <p:ph type="body" idx="1"/>
          </p:nvPr>
        </p:nvSpPr>
        <p:spPr>
          <a:xfrm>
            <a:off x="4571999" y="872837"/>
            <a:ext cx="7095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405" name="Google Shape;405;p27"/>
          <p:cNvSpPr txBox="1">
            <a:spLocks noGrp="1"/>
          </p:cNvSpPr>
          <p:nvPr>
            <p:ph type="body" idx="2"/>
          </p:nvPr>
        </p:nvSpPr>
        <p:spPr>
          <a:xfrm>
            <a:off x="4571999" y="1953491"/>
            <a:ext cx="7073700" cy="4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997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120"/>
              <a:buFont typeface="Arial"/>
              <a:buChar char="◎"/>
              <a:defRPr sz="1400" b="0" i="0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300"/>
              <a:buFont typeface="Courier New"/>
              <a:buChar char="o"/>
              <a:defRPr sz="1300" b="1" i="0" u="none" strike="noStrike" cap="none">
                <a:solidFill>
                  <a:srgbClr val="3E3E3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Merriweather Sans"/>
              <a:buChar char="▸"/>
              <a:defRPr sz="1200" b="1" i="0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 Light"/>
              <a:buNone/>
              <a:defRPr sz="40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  <p:sp>
        <p:nvSpPr>
          <p:cNvPr id="408" name="Google Shape;408;p28"/>
          <p:cNvSpPr txBox="1">
            <a:spLocks noGrp="1"/>
          </p:cNvSpPr>
          <p:nvPr>
            <p:ph type="body" idx="1"/>
          </p:nvPr>
        </p:nvSpPr>
        <p:spPr>
          <a:xfrm>
            <a:off x="838200" y="1759527"/>
            <a:ext cx="105156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9" name="Google Shape;409;p28"/>
          <p:cNvSpPr txBox="1">
            <a:spLocks noGrp="1"/>
          </p:cNvSpPr>
          <p:nvPr>
            <p:ph type="body" idx="2"/>
          </p:nvPr>
        </p:nvSpPr>
        <p:spPr>
          <a:xfrm>
            <a:off x="838200" y="1087438"/>
            <a:ext cx="105156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A59E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0A59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0" name="Google Shape;410;p28"/>
          <p:cNvSpPr txBox="1"/>
          <p:nvPr/>
        </p:nvSpPr>
        <p:spPr>
          <a:xfrm>
            <a:off x="0" y="6581001"/>
            <a:ext cx="5048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		Training Unilever  2017-01-30</a:t>
            </a:r>
            <a:endParaRPr sz="10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AB1AC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20" name="Google Shape;420;p31"/>
          <p:cNvSpPr txBox="1"/>
          <p:nvPr/>
        </p:nvSpPr>
        <p:spPr>
          <a:xfrm>
            <a:off x="0" y="6338400"/>
            <a:ext cx="121920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©2018 dataiku, Inc. | dataiku.com | contact@dataiku.com | @dataiku</a:t>
            </a:r>
            <a:endParaRPr sz="13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21" name="Google Shape;421;p31"/>
          <p:cNvGrpSpPr/>
          <p:nvPr/>
        </p:nvGrpSpPr>
        <p:grpSpPr>
          <a:xfrm>
            <a:off x="4375645" y="2686775"/>
            <a:ext cx="3440937" cy="1484637"/>
            <a:chOff x="-250525" y="1236725"/>
            <a:chExt cx="7322700" cy="3159475"/>
          </a:xfrm>
        </p:grpSpPr>
        <p:sp>
          <p:nvSpPr>
            <p:cNvPr id="422" name="Google Shape;422;p31"/>
            <p:cNvSpPr/>
            <p:nvPr/>
          </p:nvSpPr>
          <p:spPr>
            <a:xfrm>
              <a:off x="2172025" y="2145175"/>
              <a:ext cx="123900" cy="123900"/>
            </a:xfrm>
            <a:custGeom>
              <a:avLst/>
              <a:gdLst/>
              <a:ahLst/>
              <a:cxnLst/>
              <a:rect l="l" t="t" r="r" b="b"/>
              <a:pathLst>
                <a:path w="4956" h="4956" extrusionOk="0">
                  <a:moveTo>
                    <a:pt x="2478" y="0"/>
                  </a:moveTo>
                  <a:cubicBezTo>
                    <a:pt x="1101" y="0"/>
                    <a:pt x="0" y="1101"/>
                    <a:pt x="0" y="2478"/>
                  </a:cubicBezTo>
                  <a:cubicBezTo>
                    <a:pt x="0" y="3854"/>
                    <a:pt x="1101" y="4955"/>
                    <a:pt x="2478" y="4955"/>
                  </a:cubicBezTo>
                  <a:cubicBezTo>
                    <a:pt x="3854" y="4955"/>
                    <a:pt x="4955" y="3854"/>
                    <a:pt x="4955" y="2478"/>
                  </a:cubicBezTo>
                  <a:cubicBezTo>
                    <a:pt x="4955" y="1101"/>
                    <a:pt x="3854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-250525" y="1395000"/>
              <a:ext cx="3413600" cy="2929925"/>
            </a:xfrm>
            <a:custGeom>
              <a:avLst/>
              <a:gdLst/>
              <a:ahLst/>
              <a:cxnLst/>
              <a:rect l="l" t="t" r="r" b="b"/>
              <a:pathLst>
                <a:path w="136544" h="117197" extrusionOk="0">
                  <a:moveTo>
                    <a:pt x="111217" y="72952"/>
                  </a:moveTo>
                  <a:lnTo>
                    <a:pt x="111217" y="77357"/>
                  </a:lnTo>
                  <a:lnTo>
                    <a:pt x="82037" y="77357"/>
                  </a:lnTo>
                  <a:lnTo>
                    <a:pt x="82037" y="72952"/>
                  </a:lnTo>
                  <a:close/>
                  <a:moveTo>
                    <a:pt x="98340" y="25127"/>
                  </a:moveTo>
                  <a:cubicBezTo>
                    <a:pt x="101226" y="25127"/>
                    <a:pt x="104155" y="26607"/>
                    <a:pt x="105987" y="29732"/>
                  </a:cubicBezTo>
                  <a:lnTo>
                    <a:pt x="112043" y="27530"/>
                  </a:lnTo>
                  <a:lnTo>
                    <a:pt x="112043" y="27530"/>
                  </a:lnTo>
                  <a:lnTo>
                    <a:pt x="106813" y="33035"/>
                  </a:lnTo>
                  <a:cubicBezTo>
                    <a:pt x="105161" y="36063"/>
                    <a:pt x="104886" y="39918"/>
                    <a:pt x="105711" y="43221"/>
                  </a:cubicBezTo>
                  <a:cubicBezTo>
                    <a:pt x="107638" y="56985"/>
                    <a:pt x="100481" y="69098"/>
                    <a:pt x="87818" y="69098"/>
                  </a:cubicBezTo>
                  <a:lnTo>
                    <a:pt x="78458" y="69098"/>
                  </a:lnTo>
                  <a:lnTo>
                    <a:pt x="78458" y="72952"/>
                  </a:lnTo>
                  <a:lnTo>
                    <a:pt x="71025" y="72952"/>
                  </a:lnTo>
                  <a:cubicBezTo>
                    <a:pt x="70474" y="72952"/>
                    <a:pt x="69767" y="72930"/>
                    <a:pt x="68998" y="72930"/>
                  </a:cubicBezTo>
                  <a:cubicBezTo>
                    <a:pt x="67075" y="72930"/>
                    <a:pt x="64772" y="73070"/>
                    <a:pt x="63592" y="74053"/>
                  </a:cubicBezTo>
                  <a:cubicBezTo>
                    <a:pt x="47075" y="90020"/>
                    <a:pt x="43496" y="94700"/>
                    <a:pt x="42395" y="95251"/>
                  </a:cubicBezTo>
                  <a:cubicBezTo>
                    <a:pt x="42120" y="95361"/>
                    <a:pt x="41910" y="95405"/>
                    <a:pt x="41752" y="95405"/>
                  </a:cubicBezTo>
                  <a:cubicBezTo>
                    <a:pt x="41118" y="95405"/>
                    <a:pt x="41294" y="94700"/>
                    <a:pt x="41294" y="94700"/>
                  </a:cubicBezTo>
                  <a:lnTo>
                    <a:pt x="89469" y="35238"/>
                  </a:lnTo>
                  <a:cubicBezTo>
                    <a:pt x="89469" y="28704"/>
                    <a:pt x="93853" y="25127"/>
                    <a:pt x="98340" y="25127"/>
                  </a:cubicBezTo>
                  <a:close/>
                  <a:moveTo>
                    <a:pt x="78183" y="1"/>
                  </a:moveTo>
                  <a:cubicBezTo>
                    <a:pt x="26153" y="1"/>
                    <a:pt x="0" y="63042"/>
                    <a:pt x="36889" y="99930"/>
                  </a:cubicBezTo>
                  <a:cubicBezTo>
                    <a:pt x="48730" y="111860"/>
                    <a:pt x="63335" y="117197"/>
                    <a:pt x="77678" y="117197"/>
                  </a:cubicBezTo>
                  <a:cubicBezTo>
                    <a:pt x="107685" y="117197"/>
                    <a:pt x="136544" y="93840"/>
                    <a:pt x="136544" y="58637"/>
                  </a:cubicBezTo>
                  <a:cubicBezTo>
                    <a:pt x="136544" y="26428"/>
                    <a:pt x="110391" y="1"/>
                    <a:pt x="7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3837525" y="1236725"/>
              <a:ext cx="770825" cy="1411350"/>
            </a:xfrm>
            <a:custGeom>
              <a:avLst/>
              <a:gdLst/>
              <a:ahLst/>
              <a:cxnLst/>
              <a:rect l="l" t="t" r="r" b="b"/>
              <a:pathLst>
                <a:path w="30833" h="56454" extrusionOk="0">
                  <a:moveTo>
                    <a:pt x="15416" y="19270"/>
                  </a:moveTo>
                  <a:cubicBezTo>
                    <a:pt x="21748" y="19270"/>
                    <a:pt x="22849" y="25051"/>
                    <a:pt x="22849" y="34962"/>
                  </a:cubicBezTo>
                  <a:cubicBezTo>
                    <a:pt x="22849" y="43771"/>
                    <a:pt x="21473" y="49552"/>
                    <a:pt x="15692" y="49552"/>
                  </a:cubicBezTo>
                  <a:cubicBezTo>
                    <a:pt x="10186" y="49552"/>
                    <a:pt x="8809" y="43771"/>
                    <a:pt x="8809" y="34136"/>
                  </a:cubicBezTo>
                  <a:cubicBezTo>
                    <a:pt x="8809" y="23124"/>
                    <a:pt x="10461" y="19270"/>
                    <a:pt x="15416" y="19270"/>
                  </a:cubicBezTo>
                  <a:close/>
                  <a:moveTo>
                    <a:pt x="22299" y="0"/>
                  </a:moveTo>
                  <a:lnTo>
                    <a:pt x="22299" y="18444"/>
                  </a:lnTo>
                  <a:cubicBezTo>
                    <a:pt x="20647" y="14590"/>
                    <a:pt x="16793" y="12388"/>
                    <a:pt x="12663" y="12388"/>
                  </a:cubicBezTo>
                  <a:cubicBezTo>
                    <a:pt x="6332" y="12388"/>
                    <a:pt x="0" y="15416"/>
                    <a:pt x="0" y="33861"/>
                  </a:cubicBezTo>
                  <a:cubicBezTo>
                    <a:pt x="0" y="48176"/>
                    <a:pt x="3854" y="56434"/>
                    <a:pt x="13765" y="56434"/>
                  </a:cubicBezTo>
                  <a:cubicBezTo>
                    <a:pt x="13942" y="56447"/>
                    <a:pt x="14120" y="56453"/>
                    <a:pt x="14298" y="56453"/>
                  </a:cubicBezTo>
                  <a:cubicBezTo>
                    <a:pt x="17969" y="56453"/>
                    <a:pt x="21536" y="53779"/>
                    <a:pt x="22849" y="50103"/>
                  </a:cubicBezTo>
                  <a:lnTo>
                    <a:pt x="22849" y="55333"/>
                  </a:lnTo>
                  <a:lnTo>
                    <a:pt x="30833" y="55333"/>
                  </a:lnTo>
                  <a:lnTo>
                    <a:pt x="30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794150" y="1546400"/>
              <a:ext cx="812125" cy="1101200"/>
            </a:xfrm>
            <a:custGeom>
              <a:avLst/>
              <a:gdLst/>
              <a:ahLst/>
              <a:cxnLst/>
              <a:rect l="l" t="t" r="r" b="b"/>
              <a:pathLst>
                <a:path w="32485" h="44048" extrusionOk="0">
                  <a:moveTo>
                    <a:pt x="20922" y="20923"/>
                  </a:moveTo>
                  <a:lnTo>
                    <a:pt x="20922" y="27805"/>
                  </a:lnTo>
                  <a:cubicBezTo>
                    <a:pt x="20922" y="33862"/>
                    <a:pt x="18445" y="37716"/>
                    <a:pt x="13214" y="37716"/>
                  </a:cubicBezTo>
                  <a:cubicBezTo>
                    <a:pt x="9911" y="37716"/>
                    <a:pt x="8259" y="34963"/>
                    <a:pt x="8259" y="31384"/>
                  </a:cubicBezTo>
                  <a:cubicBezTo>
                    <a:pt x="7984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692" y="1"/>
                  </a:moveTo>
                  <a:cubicBezTo>
                    <a:pt x="4680" y="1"/>
                    <a:pt x="1101" y="4956"/>
                    <a:pt x="1101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7" y="5782"/>
                  </a:cubicBezTo>
                  <a:cubicBezTo>
                    <a:pt x="19821" y="5782"/>
                    <a:pt x="21198" y="8535"/>
                    <a:pt x="21198" y="12114"/>
                  </a:cubicBezTo>
                  <a:cubicBezTo>
                    <a:pt x="21198" y="15692"/>
                    <a:pt x="19271" y="16518"/>
                    <a:pt x="16242" y="17344"/>
                  </a:cubicBezTo>
                  <a:lnTo>
                    <a:pt x="9635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130" y="44047"/>
                    <a:pt x="11012" y="44047"/>
                  </a:cubicBezTo>
                  <a:cubicBezTo>
                    <a:pt x="15141" y="44047"/>
                    <a:pt x="19271" y="41845"/>
                    <a:pt x="21198" y="37991"/>
                  </a:cubicBezTo>
                  <a:cubicBezTo>
                    <a:pt x="21473" y="41845"/>
                    <a:pt x="24501" y="43221"/>
                    <a:pt x="28355" y="43221"/>
                  </a:cubicBezTo>
                  <a:cubicBezTo>
                    <a:pt x="29732" y="43221"/>
                    <a:pt x="31108" y="42946"/>
                    <a:pt x="32484" y="42395"/>
                  </a:cubicBezTo>
                  <a:lnTo>
                    <a:pt x="32484" y="36890"/>
                  </a:lnTo>
                  <a:cubicBezTo>
                    <a:pt x="31934" y="37165"/>
                    <a:pt x="31383" y="37165"/>
                    <a:pt x="31108" y="37165"/>
                  </a:cubicBezTo>
                  <a:cubicBezTo>
                    <a:pt x="29732" y="37165"/>
                    <a:pt x="28906" y="35789"/>
                    <a:pt x="28906" y="34137"/>
                  </a:cubicBezTo>
                  <a:lnTo>
                    <a:pt x="28906" y="10462"/>
                  </a:lnTo>
                  <a:cubicBezTo>
                    <a:pt x="28906" y="3029"/>
                    <a:pt x="23125" y="1"/>
                    <a:pt x="15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5654425" y="1278000"/>
              <a:ext cx="523075" cy="1355825"/>
            </a:xfrm>
            <a:custGeom>
              <a:avLst/>
              <a:gdLst/>
              <a:ahLst/>
              <a:cxnLst/>
              <a:rect l="l" t="t" r="r" b="b"/>
              <a:pathLst>
                <a:path w="20923" h="54233" extrusionOk="0">
                  <a:moveTo>
                    <a:pt x="5506" y="1"/>
                  </a:moveTo>
                  <a:lnTo>
                    <a:pt x="5506" y="12113"/>
                  </a:lnTo>
                  <a:lnTo>
                    <a:pt x="0" y="12113"/>
                  </a:lnTo>
                  <a:lnTo>
                    <a:pt x="0" y="18170"/>
                  </a:lnTo>
                  <a:lnTo>
                    <a:pt x="5506" y="18170"/>
                  </a:lnTo>
                  <a:lnTo>
                    <a:pt x="5506" y="44047"/>
                  </a:lnTo>
                  <a:cubicBezTo>
                    <a:pt x="5506" y="52581"/>
                    <a:pt x="8259" y="54233"/>
                    <a:pt x="14040" y="54233"/>
                  </a:cubicBezTo>
                  <a:cubicBezTo>
                    <a:pt x="16243" y="54233"/>
                    <a:pt x="18445" y="53957"/>
                    <a:pt x="20647" y="53407"/>
                  </a:cubicBezTo>
                  <a:lnTo>
                    <a:pt x="20647" y="47350"/>
                  </a:lnTo>
                  <a:cubicBezTo>
                    <a:pt x="19821" y="47350"/>
                    <a:pt x="18720" y="47626"/>
                    <a:pt x="17894" y="47626"/>
                  </a:cubicBezTo>
                  <a:cubicBezTo>
                    <a:pt x="14866" y="47626"/>
                    <a:pt x="14040" y="46249"/>
                    <a:pt x="14040" y="43221"/>
                  </a:cubicBezTo>
                  <a:lnTo>
                    <a:pt x="14040" y="18445"/>
                  </a:lnTo>
                  <a:lnTo>
                    <a:pt x="20922" y="18445"/>
                  </a:lnTo>
                  <a:lnTo>
                    <a:pt x="20922" y="12113"/>
                  </a:lnTo>
                  <a:lnTo>
                    <a:pt x="14040" y="12113"/>
                  </a:lnTo>
                  <a:lnTo>
                    <a:pt x="140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6266950" y="1546400"/>
              <a:ext cx="805225" cy="1101200"/>
            </a:xfrm>
            <a:custGeom>
              <a:avLst/>
              <a:gdLst/>
              <a:ahLst/>
              <a:cxnLst/>
              <a:rect l="l" t="t" r="r" b="b"/>
              <a:pathLst>
                <a:path w="32209" h="44048" extrusionOk="0">
                  <a:moveTo>
                    <a:pt x="20922" y="20923"/>
                  </a:moveTo>
                  <a:lnTo>
                    <a:pt x="20647" y="27805"/>
                  </a:lnTo>
                  <a:cubicBezTo>
                    <a:pt x="20647" y="33862"/>
                    <a:pt x="18169" y="37716"/>
                    <a:pt x="13214" y="37716"/>
                  </a:cubicBezTo>
                  <a:cubicBezTo>
                    <a:pt x="9911" y="37716"/>
                    <a:pt x="7984" y="34963"/>
                    <a:pt x="7984" y="31384"/>
                  </a:cubicBezTo>
                  <a:cubicBezTo>
                    <a:pt x="7708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416" y="1"/>
                  </a:moveTo>
                  <a:cubicBezTo>
                    <a:pt x="4405" y="1"/>
                    <a:pt x="826" y="4956"/>
                    <a:pt x="826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6" y="5782"/>
                  </a:cubicBezTo>
                  <a:cubicBezTo>
                    <a:pt x="19821" y="5782"/>
                    <a:pt x="21197" y="8535"/>
                    <a:pt x="21197" y="12114"/>
                  </a:cubicBezTo>
                  <a:cubicBezTo>
                    <a:pt x="21197" y="15692"/>
                    <a:pt x="19270" y="16518"/>
                    <a:pt x="16242" y="17344"/>
                  </a:cubicBezTo>
                  <a:lnTo>
                    <a:pt x="9911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405" y="44047"/>
                    <a:pt x="11012" y="44047"/>
                  </a:cubicBezTo>
                  <a:cubicBezTo>
                    <a:pt x="15416" y="44047"/>
                    <a:pt x="19270" y="41845"/>
                    <a:pt x="21197" y="37991"/>
                  </a:cubicBezTo>
                  <a:cubicBezTo>
                    <a:pt x="21197" y="41845"/>
                    <a:pt x="24501" y="43221"/>
                    <a:pt x="28080" y="43221"/>
                  </a:cubicBezTo>
                  <a:cubicBezTo>
                    <a:pt x="29456" y="43221"/>
                    <a:pt x="30833" y="42946"/>
                    <a:pt x="32209" y="42395"/>
                  </a:cubicBezTo>
                  <a:lnTo>
                    <a:pt x="32209" y="36890"/>
                  </a:lnTo>
                  <a:cubicBezTo>
                    <a:pt x="31934" y="37165"/>
                    <a:pt x="31383" y="37165"/>
                    <a:pt x="30833" y="37165"/>
                  </a:cubicBezTo>
                  <a:cubicBezTo>
                    <a:pt x="29731" y="37165"/>
                    <a:pt x="28630" y="35789"/>
                    <a:pt x="28630" y="34137"/>
                  </a:cubicBezTo>
                  <a:lnTo>
                    <a:pt x="28630" y="10462"/>
                  </a:lnTo>
                  <a:cubicBezTo>
                    <a:pt x="28630" y="3029"/>
                    <a:pt x="22849" y="1"/>
                    <a:pt x="15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3975150" y="2977925"/>
              <a:ext cx="206500" cy="1397100"/>
            </a:xfrm>
            <a:custGeom>
              <a:avLst/>
              <a:gdLst/>
              <a:ahLst/>
              <a:cxnLst/>
              <a:rect l="l" t="t" r="r" b="b"/>
              <a:pathLst>
                <a:path w="8260" h="55884" extrusionOk="0">
                  <a:moveTo>
                    <a:pt x="1" y="0"/>
                  </a:moveTo>
                  <a:lnTo>
                    <a:pt x="1" y="8259"/>
                  </a:lnTo>
                  <a:lnTo>
                    <a:pt x="8260" y="8259"/>
                  </a:lnTo>
                  <a:lnTo>
                    <a:pt x="8260" y="0"/>
                  </a:lnTo>
                  <a:close/>
                  <a:moveTo>
                    <a:pt x="1" y="14315"/>
                  </a:moveTo>
                  <a:lnTo>
                    <a:pt x="1" y="55884"/>
                  </a:lnTo>
                  <a:lnTo>
                    <a:pt x="8260" y="55884"/>
                  </a:lnTo>
                  <a:lnTo>
                    <a:pt x="8260" y="14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415625" y="2991675"/>
              <a:ext cx="812125" cy="1383350"/>
            </a:xfrm>
            <a:custGeom>
              <a:avLst/>
              <a:gdLst/>
              <a:ahLst/>
              <a:cxnLst/>
              <a:rect l="l" t="t" r="r" b="b"/>
              <a:pathLst>
                <a:path w="32485" h="55334" extrusionOk="0">
                  <a:moveTo>
                    <a:pt x="0" y="1"/>
                  </a:moveTo>
                  <a:lnTo>
                    <a:pt x="0" y="55334"/>
                  </a:lnTo>
                  <a:lnTo>
                    <a:pt x="8259" y="55334"/>
                  </a:lnTo>
                  <a:lnTo>
                    <a:pt x="8259" y="42120"/>
                  </a:lnTo>
                  <a:lnTo>
                    <a:pt x="12939" y="36339"/>
                  </a:lnTo>
                  <a:lnTo>
                    <a:pt x="23400" y="55334"/>
                  </a:lnTo>
                  <a:lnTo>
                    <a:pt x="32485" y="55334"/>
                  </a:lnTo>
                  <a:lnTo>
                    <a:pt x="18170" y="29732"/>
                  </a:lnTo>
                  <a:lnTo>
                    <a:pt x="30558" y="13490"/>
                  </a:lnTo>
                  <a:lnTo>
                    <a:pt x="20922" y="13490"/>
                  </a:lnTo>
                  <a:lnTo>
                    <a:pt x="8259" y="31108"/>
                  </a:lnTo>
                  <a:lnTo>
                    <a:pt x="8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330950" y="3335800"/>
              <a:ext cx="736425" cy="1060400"/>
            </a:xfrm>
            <a:custGeom>
              <a:avLst/>
              <a:gdLst/>
              <a:ahLst/>
              <a:cxnLst/>
              <a:rect l="l" t="t" r="r" b="b"/>
              <a:pathLst>
                <a:path w="29457" h="42416" extrusionOk="0">
                  <a:moveTo>
                    <a:pt x="1" y="0"/>
                  </a:moveTo>
                  <a:lnTo>
                    <a:pt x="1" y="28630"/>
                  </a:lnTo>
                  <a:cubicBezTo>
                    <a:pt x="1" y="39642"/>
                    <a:pt x="4130" y="42395"/>
                    <a:pt x="10462" y="42395"/>
                  </a:cubicBezTo>
                  <a:cubicBezTo>
                    <a:pt x="10686" y="42409"/>
                    <a:pt x="10908" y="42415"/>
                    <a:pt x="11130" y="42415"/>
                  </a:cubicBezTo>
                  <a:cubicBezTo>
                    <a:pt x="15281" y="42415"/>
                    <a:pt x="19108" y="40011"/>
                    <a:pt x="21198" y="36613"/>
                  </a:cubicBezTo>
                  <a:lnTo>
                    <a:pt x="21198" y="41569"/>
                  </a:lnTo>
                  <a:lnTo>
                    <a:pt x="29457" y="41569"/>
                  </a:lnTo>
                  <a:lnTo>
                    <a:pt x="29457" y="0"/>
                  </a:lnTo>
                  <a:lnTo>
                    <a:pt x="20923" y="0"/>
                  </a:lnTo>
                  <a:lnTo>
                    <a:pt x="20923" y="28905"/>
                  </a:lnTo>
                  <a:cubicBezTo>
                    <a:pt x="21187" y="32609"/>
                    <a:pt x="18148" y="35804"/>
                    <a:pt x="14490" y="35804"/>
                  </a:cubicBezTo>
                  <a:cubicBezTo>
                    <a:pt x="14341" y="35804"/>
                    <a:pt x="14191" y="35798"/>
                    <a:pt x="14041" y="35788"/>
                  </a:cubicBezTo>
                  <a:cubicBezTo>
                    <a:pt x="10462" y="35788"/>
                    <a:pt x="8535" y="34411"/>
                    <a:pt x="8535" y="29731"/>
                  </a:cubicBezTo>
                  <a:lnTo>
                    <a:pt x="8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2">
  <p:cSld name="TITLE_2">
    <p:bg>
      <p:bgPr>
        <a:solidFill>
          <a:srgbClr val="440099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33" name="Google Shape;433;p32"/>
          <p:cNvSpPr txBox="1"/>
          <p:nvPr/>
        </p:nvSpPr>
        <p:spPr>
          <a:xfrm>
            <a:off x="0" y="6338400"/>
            <a:ext cx="121920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©2018 dataiku, Inc. | dataiku.com | contact@dataiku.com | @dataiku</a:t>
            </a:r>
            <a:endParaRPr sz="13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34" name="Google Shape;434;p32"/>
          <p:cNvGrpSpPr/>
          <p:nvPr/>
        </p:nvGrpSpPr>
        <p:grpSpPr>
          <a:xfrm>
            <a:off x="4375645" y="2686775"/>
            <a:ext cx="3440937" cy="1484637"/>
            <a:chOff x="-250525" y="1236725"/>
            <a:chExt cx="7322700" cy="3159475"/>
          </a:xfrm>
        </p:grpSpPr>
        <p:sp>
          <p:nvSpPr>
            <p:cNvPr id="435" name="Google Shape;435;p32"/>
            <p:cNvSpPr/>
            <p:nvPr/>
          </p:nvSpPr>
          <p:spPr>
            <a:xfrm>
              <a:off x="2172025" y="2145175"/>
              <a:ext cx="123900" cy="123900"/>
            </a:xfrm>
            <a:custGeom>
              <a:avLst/>
              <a:gdLst/>
              <a:ahLst/>
              <a:cxnLst/>
              <a:rect l="l" t="t" r="r" b="b"/>
              <a:pathLst>
                <a:path w="4956" h="4956" extrusionOk="0">
                  <a:moveTo>
                    <a:pt x="2478" y="0"/>
                  </a:moveTo>
                  <a:cubicBezTo>
                    <a:pt x="1101" y="0"/>
                    <a:pt x="0" y="1101"/>
                    <a:pt x="0" y="2478"/>
                  </a:cubicBezTo>
                  <a:cubicBezTo>
                    <a:pt x="0" y="3854"/>
                    <a:pt x="1101" y="4955"/>
                    <a:pt x="2478" y="4955"/>
                  </a:cubicBezTo>
                  <a:cubicBezTo>
                    <a:pt x="3854" y="4955"/>
                    <a:pt x="4955" y="3854"/>
                    <a:pt x="4955" y="2478"/>
                  </a:cubicBezTo>
                  <a:cubicBezTo>
                    <a:pt x="4955" y="1101"/>
                    <a:pt x="3854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-250525" y="1395000"/>
              <a:ext cx="3413600" cy="2929925"/>
            </a:xfrm>
            <a:custGeom>
              <a:avLst/>
              <a:gdLst/>
              <a:ahLst/>
              <a:cxnLst/>
              <a:rect l="l" t="t" r="r" b="b"/>
              <a:pathLst>
                <a:path w="136544" h="117197" extrusionOk="0">
                  <a:moveTo>
                    <a:pt x="111217" y="72952"/>
                  </a:moveTo>
                  <a:lnTo>
                    <a:pt x="111217" y="77357"/>
                  </a:lnTo>
                  <a:lnTo>
                    <a:pt x="82037" y="77357"/>
                  </a:lnTo>
                  <a:lnTo>
                    <a:pt x="82037" y="72952"/>
                  </a:lnTo>
                  <a:close/>
                  <a:moveTo>
                    <a:pt x="98340" y="25127"/>
                  </a:moveTo>
                  <a:cubicBezTo>
                    <a:pt x="101226" y="25127"/>
                    <a:pt x="104155" y="26607"/>
                    <a:pt x="105987" y="29732"/>
                  </a:cubicBezTo>
                  <a:lnTo>
                    <a:pt x="112043" y="27530"/>
                  </a:lnTo>
                  <a:lnTo>
                    <a:pt x="112043" y="27530"/>
                  </a:lnTo>
                  <a:lnTo>
                    <a:pt x="106813" y="33035"/>
                  </a:lnTo>
                  <a:cubicBezTo>
                    <a:pt x="105161" y="36063"/>
                    <a:pt x="104886" y="39918"/>
                    <a:pt x="105711" y="43221"/>
                  </a:cubicBezTo>
                  <a:cubicBezTo>
                    <a:pt x="107638" y="56985"/>
                    <a:pt x="100481" y="69098"/>
                    <a:pt x="87818" y="69098"/>
                  </a:cubicBezTo>
                  <a:lnTo>
                    <a:pt x="78458" y="69098"/>
                  </a:lnTo>
                  <a:lnTo>
                    <a:pt x="78458" y="72952"/>
                  </a:lnTo>
                  <a:lnTo>
                    <a:pt x="71025" y="72952"/>
                  </a:lnTo>
                  <a:cubicBezTo>
                    <a:pt x="70474" y="72952"/>
                    <a:pt x="69767" y="72930"/>
                    <a:pt x="68998" y="72930"/>
                  </a:cubicBezTo>
                  <a:cubicBezTo>
                    <a:pt x="67075" y="72930"/>
                    <a:pt x="64772" y="73070"/>
                    <a:pt x="63592" y="74053"/>
                  </a:cubicBezTo>
                  <a:cubicBezTo>
                    <a:pt x="47075" y="90020"/>
                    <a:pt x="43496" y="94700"/>
                    <a:pt x="42395" y="95251"/>
                  </a:cubicBezTo>
                  <a:cubicBezTo>
                    <a:pt x="42120" y="95361"/>
                    <a:pt x="41910" y="95405"/>
                    <a:pt x="41752" y="95405"/>
                  </a:cubicBezTo>
                  <a:cubicBezTo>
                    <a:pt x="41118" y="95405"/>
                    <a:pt x="41294" y="94700"/>
                    <a:pt x="41294" y="94700"/>
                  </a:cubicBezTo>
                  <a:lnTo>
                    <a:pt x="89469" y="35238"/>
                  </a:lnTo>
                  <a:cubicBezTo>
                    <a:pt x="89469" y="28704"/>
                    <a:pt x="93853" y="25127"/>
                    <a:pt x="98340" y="25127"/>
                  </a:cubicBezTo>
                  <a:close/>
                  <a:moveTo>
                    <a:pt x="78183" y="1"/>
                  </a:moveTo>
                  <a:cubicBezTo>
                    <a:pt x="26153" y="1"/>
                    <a:pt x="0" y="63042"/>
                    <a:pt x="36889" y="99930"/>
                  </a:cubicBezTo>
                  <a:cubicBezTo>
                    <a:pt x="48730" y="111860"/>
                    <a:pt x="63335" y="117197"/>
                    <a:pt x="77678" y="117197"/>
                  </a:cubicBezTo>
                  <a:cubicBezTo>
                    <a:pt x="107685" y="117197"/>
                    <a:pt x="136544" y="93840"/>
                    <a:pt x="136544" y="58637"/>
                  </a:cubicBezTo>
                  <a:cubicBezTo>
                    <a:pt x="136544" y="26428"/>
                    <a:pt x="110391" y="1"/>
                    <a:pt x="7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3837525" y="1236725"/>
              <a:ext cx="770825" cy="1411350"/>
            </a:xfrm>
            <a:custGeom>
              <a:avLst/>
              <a:gdLst/>
              <a:ahLst/>
              <a:cxnLst/>
              <a:rect l="l" t="t" r="r" b="b"/>
              <a:pathLst>
                <a:path w="30833" h="56454" extrusionOk="0">
                  <a:moveTo>
                    <a:pt x="15416" y="19270"/>
                  </a:moveTo>
                  <a:cubicBezTo>
                    <a:pt x="21748" y="19270"/>
                    <a:pt x="22849" y="25051"/>
                    <a:pt x="22849" y="34962"/>
                  </a:cubicBezTo>
                  <a:cubicBezTo>
                    <a:pt x="22849" y="43771"/>
                    <a:pt x="21473" y="49552"/>
                    <a:pt x="15692" y="49552"/>
                  </a:cubicBezTo>
                  <a:cubicBezTo>
                    <a:pt x="10186" y="49552"/>
                    <a:pt x="8809" y="43771"/>
                    <a:pt x="8809" y="34136"/>
                  </a:cubicBezTo>
                  <a:cubicBezTo>
                    <a:pt x="8809" y="23124"/>
                    <a:pt x="10461" y="19270"/>
                    <a:pt x="15416" y="19270"/>
                  </a:cubicBezTo>
                  <a:close/>
                  <a:moveTo>
                    <a:pt x="22299" y="0"/>
                  </a:moveTo>
                  <a:lnTo>
                    <a:pt x="22299" y="18444"/>
                  </a:lnTo>
                  <a:cubicBezTo>
                    <a:pt x="20647" y="14590"/>
                    <a:pt x="16793" y="12388"/>
                    <a:pt x="12663" y="12388"/>
                  </a:cubicBezTo>
                  <a:cubicBezTo>
                    <a:pt x="6332" y="12388"/>
                    <a:pt x="0" y="15416"/>
                    <a:pt x="0" y="33861"/>
                  </a:cubicBezTo>
                  <a:cubicBezTo>
                    <a:pt x="0" y="48176"/>
                    <a:pt x="3854" y="56434"/>
                    <a:pt x="13765" y="56434"/>
                  </a:cubicBezTo>
                  <a:cubicBezTo>
                    <a:pt x="13942" y="56447"/>
                    <a:pt x="14120" y="56453"/>
                    <a:pt x="14298" y="56453"/>
                  </a:cubicBezTo>
                  <a:cubicBezTo>
                    <a:pt x="17969" y="56453"/>
                    <a:pt x="21536" y="53779"/>
                    <a:pt x="22849" y="50103"/>
                  </a:cubicBezTo>
                  <a:lnTo>
                    <a:pt x="22849" y="55333"/>
                  </a:lnTo>
                  <a:lnTo>
                    <a:pt x="30833" y="55333"/>
                  </a:lnTo>
                  <a:lnTo>
                    <a:pt x="30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794150" y="1546400"/>
              <a:ext cx="812125" cy="1101200"/>
            </a:xfrm>
            <a:custGeom>
              <a:avLst/>
              <a:gdLst/>
              <a:ahLst/>
              <a:cxnLst/>
              <a:rect l="l" t="t" r="r" b="b"/>
              <a:pathLst>
                <a:path w="32485" h="44048" extrusionOk="0">
                  <a:moveTo>
                    <a:pt x="20922" y="20923"/>
                  </a:moveTo>
                  <a:lnTo>
                    <a:pt x="20922" y="27805"/>
                  </a:lnTo>
                  <a:cubicBezTo>
                    <a:pt x="20922" y="33862"/>
                    <a:pt x="18445" y="37716"/>
                    <a:pt x="13214" y="37716"/>
                  </a:cubicBezTo>
                  <a:cubicBezTo>
                    <a:pt x="9911" y="37716"/>
                    <a:pt x="8259" y="34963"/>
                    <a:pt x="8259" y="31384"/>
                  </a:cubicBezTo>
                  <a:cubicBezTo>
                    <a:pt x="7984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692" y="1"/>
                  </a:moveTo>
                  <a:cubicBezTo>
                    <a:pt x="4680" y="1"/>
                    <a:pt x="1101" y="4956"/>
                    <a:pt x="1101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7" y="5782"/>
                  </a:cubicBezTo>
                  <a:cubicBezTo>
                    <a:pt x="19821" y="5782"/>
                    <a:pt x="21198" y="8535"/>
                    <a:pt x="21198" y="12114"/>
                  </a:cubicBezTo>
                  <a:cubicBezTo>
                    <a:pt x="21198" y="15692"/>
                    <a:pt x="19271" y="16518"/>
                    <a:pt x="16242" y="17344"/>
                  </a:cubicBezTo>
                  <a:lnTo>
                    <a:pt x="9635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130" y="44047"/>
                    <a:pt x="11012" y="44047"/>
                  </a:cubicBezTo>
                  <a:cubicBezTo>
                    <a:pt x="15141" y="44047"/>
                    <a:pt x="19271" y="41845"/>
                    <a:pt x="21198" y="37991"/>
                  </a:cubicBezTo>
                  <a:cubicBezTo>
                    <a:pt x="21473" y="41845"/>
                    <a:pt x="24501" y="43221"/>
                    <a:pt x="28355" y="43221"/>
                  </a:cubicBezTo>
                  <a:cubicBezTo>
                    <a:pt x="29732" y="43221"/>
                    <a:pt x="31108" y="42946"/>
                    <a:pt x="32484" y="42395"/>
                  </a:cubicBezTo>
                  <a:lnTo>
                    <a:pt x="32484" y="36890"/>
                  </a:lnTo>
                  <a:cubicBezTo>
                    <a:pt x="31934" y="37165"/>
                    <a:pt x="31383" y="37165"/>
                    <a:pt x="31108" y="37165"/>
                  </a:cubicBezTo>
                  <a:cubicBezTo>
                    <a:pt x="29732" y="37165"/>
                    <a:pt x="28906" y="35789"/>
                    <a:pt x="28906" y="34137"/>
                  </a:cubicBezTo>
                  <a:lnTo>
                    <a:pt x="28906" y="10462"/>
                  </a:lnTo>
                  <a:cubicBezTo>
                    <a:pt x="28906" y="3029"/>
                    <a:pt x="23125" y="1"/>
                    <a:pt x="15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5654425" y="1278000"/>
              <a:ext cx="523075" cy="1355825"/>
            </a:xfrm>
            <a:custGeom>
              <a:avLst/>
              <a:gdLst/>
              <a:ahLst/>
              <a:cxnLst/>
              <a:rect l="l" t="t" r="r" b="b"/>
              <a:pathLst>
                <a:path w="20923" h="54233" extrusionOk="0">
                  <a:moveTo>
                    <a:pt x="5506" y="1"/>
                  </a:moveTo>
                  <a:lnTo>
                    <a:pt x="5506" y="12113"/>
                  </a:lnTo>
                  <a:lnTo>
                    <a:pt x="0" y="12113"/>
                  </a:lnTo>
                  <a:lnTo>
                    <a:pt x="0" y="18170"/>
                  </a:lnTo>
                  <a:lnTo>
                    <a:pt x="5506" y="18170"/>
                  </a:lnTo>
                  <a:lnTo>
                    <a:pt x="5506" y="44047"/>
                  </a:lnTo>
                  <a:cubicBezTo>
                    <a:pt x="5506" y="52581"/>
                    <a:pt x="8259" y="54233"/>
                    <a:pt x="14040" y="54233"/>
                  </a:cubicBezTo>
                  <a:cubicBezTo>
                    <a:pt x="16243" y="54233"/>
                    <a:pt x="18445" y="53957"/>
                    <a:pt x="20647" y="53407"/>
                  </a:cubicBezTo>
                  <a:lnTo>
                    <a:pt x="20647" y="47350"/>
                  </a:lnTo>
                  <a:cubicBezTo>
                    <a:pt x="19821" y="47350"/>
                    <a:pt x="18720" y="47626"/>
                    <a:pt x="17894" y="47626"/>
                  </a:cubicBezTo>
                  <a:cubicBezTo>
                    <a:pt x="14866" y="47626"/>
                    <a:pt x="14040" y="46249"/>
                    <a:pt x="14040" y="43221"/>
                  </a:cubicBezTo>
                  <a:lnTo>
                    <a:pt x="14040" y="18445"/>
                  </a:lnTo>
                  <a:lnTo>
                    <a:pt x="20922" y="18445"/>
                  </a:lnTo>
                  <a:lnTo>
                    <a:pt x="20922" y="12113"/>
                  </a:lnTo>
                  <a:lnTo>
                    <a:pt x="14040" y="12113"/>
                  </a:lnTo>
                  <a:lnTo>
                    <a:pt x="140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6266950" y="1546400"/>
              <a:ext cx="805225" cy="1101200"/>
            </a:xfrm>
            <a:custGeom>
              <a:avLst/>
              <a:gdLst/>
              <a:ahLst/>
              <a:cxnLst/>
              <a:rect l="l" t="t" r="r" b="b"/>
              <a:pathLst>
                <a:path w="32209" h="44048" extrusionOk="0">
                  <a:moveTo>
                    <a:pt x="20922" y="20923"/>
                  </a:moveTo>
                  <a:lnTo>
                    <a:pt x="20647" y="27805"/>
                  </a:lnTo>
                  <a:cubicBezTo>
                    <a:pt x="20647" y="33862"/>
                    <a:pt x="18169" y="37716"/>
                    <a:pt x="13214" y="37716"/>
                  </a:cubicBezTo>
                  <a:cubicBezTo>
                    <a:pt x="9911" y="37716"/>
                    <a:pt x="7984" y="34963"/>
                    <a:pt x="7984" y="31384"/>
                  </a:cubicBezTo>
                  <a:cubicBezTo>
                    <a:pt x="7708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416" y="1"/>
                  </a:moveTo>
                  <a:cubicBezTo>
                    <a:pt x="4405" y="1"/>
                    <a:pt x="826" y="4956"/>
                    <a:pt x="826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6" y="5782"/>
                  </a:cubicBezTo>
                  <a:cubicBezTo>
                    <a:pt x="19821" y="5782"/>
                    <a:pt x="21197" y="8535"/>
                    <a:pt x="21197" y="12114"/>
                  </a:cubicBezTo>
                  <a:cubicBezTo>
                    <a:pt x="21197" y="15692"/>
                    <a:pt x="19270" y="16518"/>
                    <a:pt x="16242" y="17344"/>
                  </a:cubicBezTo>
                  <a:lnTo>
                    <a:pt x="9911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405" y="44047"/>
                    <a:pt x="11012" y="44047"/>
                  </a:cubicBezTo>
                  <a:cubicBezTo>
                    <a:pt x="15416" y="44047"/>
                    <a:pt x="19270" y="41845"/>
                    <a:pt x="21197" y="37991"/>
                  </a:cubicBezTo>
                  <a:cubicBezTo>
                    <a:pt x="21197" y="41845"/>
                    <a:pt x="24501" y="43221"/>
                    <a:pt x="28080" y="43221"/>
                  </a:cubicBezTo>
                  <a:cubicBezTo>
                    <a:pt x="29456" y="43221"/>
                    <a:pt x="30833" y="42946"/>
                    <a:pt x="32209" y="42395"/>
                  </a:cubicBezTo>
                  <a:lnTo>
                    <a:pt x="32209" y="36890"/>
                  </a:lnTo>
                  <a:cubicBezTo>
                    <a:pt x="31934" y="37165"/>
                    <a:pt x="31383" y="37165"/>
                    <a:pt x="30833" y="37165"/>
                  </a:cubicBezTo>
                  <a:cubicBezTo>
                    <a:pt x="29731" y="37165"/>
                    <a:pt x="28630" y="35789"/>
                    <a:pt x="28630" y="34137"/>
                  </a:cubicBezTo>
                  <a:lnTo>
                    <a:pt x="28630" y="10462"/>
                  </a:lnTo>
                  <a:cubicBezTo>
                    <a:pt x="28630" y="3029"/>
                    <a:pt x="22849" y="1"/>
                    <a:pt x="15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975150" y="2977925"/>
              <a:ext cx="206500" cy="1397100"/>
            </a:xfrm>
            <a:custGeom>
              <a:avLst/>
              <a:gdLst/>
              <a:ahLst/>
              <a:cxnLst/>
              <a:rect l="l" t="t" r="r" b="b"/>
              <a:pathLst>
                <a:path w="8260" h="55884" extrusionOk="0">
                  <a:moveTo>
                    <a:pt x="1" y="0"/>
                  </a:moveTo>
                  <a:lnTo>
                    <a:pt x="1" y="8259"/>
                  </a:lnTo>
                  <a:lnTo>
                    <a:pt x="8260" y="8259"/>
                  </a:lnTo>
                  <a:lnTo>
                    <a:pt x="8260" y="0"/>
                  </a:lnTo>
                  <a:close/>
                  <a:moveTo>
                    <a:pt x="1" y="14315"/>
                  </a:moveTo>
                  <a:lnTo>
                    <a:pt x="1" y="55884"/>
                  </a:lnTo>
                  <a:lnTo>
                    <a:pt x="8260" y="55884"/>
                  </a:lnTo>
                  <a:lnTo>
                    <a:pt x="8260" y="14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4415625" y="2991675"/>
              <a:ext cx="812125" cy="1383350"/>
            </a:xfrm>
            <a:custGeom>
              <a:avLst/>
              <a:gdLst/>
              <a:ahLst/>
              <a:cxnLst/>
              <a:rect l="l" t="t" r="r" b="b"/>
              <a:pathLst>
                <a:path w="32485" h="55334" extrusionOk="0">
                  <a:moveTo>
                    <a:pt x="0" y="1"/>
                  </a:moveTo>
                  <a:lnTo>
                    <a:pt x="0" y="55334"/>
                  </a:lnTo>
                  <a:lnTo>
                    <a:pt x="8259" y="55334"/>
                  </a:lnTo>
                  <a:lnTo>
                    <a:pt x="8259" y="42120"/>
                  </a:lnTo>
                  <a:lnTo>
                    <a:pt x="12939" y="36339"/>
                  </a:lnTo>
                  <a:lnTo>
                    <a:pt x="23400" y="55334"/>
                  </a:lnTo>
                  <a:lnTo>
                    <a:pt x="32485" y="55334"/>
                  </a:lnTo>
                  <a:lnTo>
                    <a:pt x="18170" y="29732"/>
                  </a:lnTo>
                  <a:lnTo>
                    <a:pt x="30558" y="13490"/>
                  </a:lnTo>
                  <a:lnTo>
                    <a:pt x="20922" y="13490"/>
                  </a:lnTo>
                  <a:lnTo>
                    <a:pt x="8259" y="31108"/>
                  </a:lnTo>
                  <a:lnTo>
                    <a:pt x="8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5330950" y="3335800"/>
              <a:ext cx="736425" cy="1060400"/>
            </a:xfrm>
            <a:custGeom>
              <a:avLst/>
              <a:gdLst/>
              <a:ahLst/>
              <a:cxnLst/>
              <a:rect l="l" t="t" r="r" b="b"/>
              <a:pathLst>
                <a:path w="29457" h="42416" extrusionOk="0">
                  <a:moveTo>
                    <a:pt x="1" y="0"/>
                  </a:moveTo>
                  <a:lnTo>
                    <a:pt x="1" y="28630"/>
                  </a:lnTo>
                  <a:cubicBezTo>
                    <a:pt x="1" y="39642"/>
                    <a:pt x="4130" y="42395"/>
                    <a:pt x="10462" y="42395"/>
                  </a:cubicBezTo>
                  <a:cubicBezTo>
                    <a:pt x="10686" y="42409"/>
                    <a:pt x="10908" y="42415"/>
                    <a:pt x="11130" y="42415"/>
                  </a:cubicBezTo>
                  <a:cubicBezTo>
                    <a:pt x="15281" y="42415"/>
                    <a:pt x="19108" y="40011"/>
                    <a:pt x="21198" y="36613"/>
                  </a:cubicBezTo>
                  <a:lnTo>
                    <a:pt x="21198" y="41569"/>
                  </a:lnTo>
                  <a:lnTo>
                    <a:pt x="29457" y="41569"/>
                  </a:lnTo>
                  <a:lnTo>
                    <a:pt x="29457" y="0"/>
                  </a:lnTo>
                  <a:lnTo>
                    <a:pt x="20923" y="0"/>
                  </a:lnTo>
                  <a:lnTo>
                    <a:pt x="20923" y="28905"/>
                  </a:lnTo>
                  <a:cubicBezTo>
                    <a:pt x="21187" y="32609"/>
                    <a:pt x="18148" y="35804"/>
                    <a:pt x="14490" y="35804"/>
                  </a:cubicBezTo>
                  <a:cubicBezTo>
                    <a:pt x="14341" y="35804"/>
                    <a:pt x="14191" y="35798"/>
                    <a:pt x="14041" y="35788"/>
                  </a:cubicBezTo>
                  <a:cubicBezTo>
                    <a:pt x="10462" y="35788"/>
                    <a:pt x="8535" y="34411"/>
                    <a:pt x="8535" y="29731"/>
                  </a:cubicBezTo>
                  <a:lnTo>
                    <a:pt x="8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">
  <p:cSld name="TITLE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3"/>
          <p:cNvPicPr preferRelativeResize="0"/>
          <p:nvPr/>
        </p:nvPicPr>
        <p:blipFill rotWithShape="1">
          <a:blip r:embed="rId2">
            <a:alphaModFix/>
          </a:blip>
          <a:srcRect l="4664" r="43677"/>
          <a:stretch/>
        </p:blipFill>
        <p:spPr>
          <a:xfrm>
            <a:off x="8131198" y="0"/>
            <a:ext cx="408039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3"/>
          <p:cNvSpPr txBox="1">
            <a:spLocks noGrp="1"/>
          </p:cNvSpPr>
          <p:nvPr>
            <p:ph type="ctrTitle"/>
          </p:nvPr>
        </p:nvSpPr>
        <p:spPr>
          <a:xfrm>
            <a:off x="480000" y="992767"/>
            <a:ext cx="76512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47" name="Google Shape;447;p33"/>
          <p:cNvSpPr txBox="1">
            <a:spLocks noGrp="1"/>
          </p:cNvSpPr>
          <p:nvPr>
            <p:ph type="subTitle" idx="1"/>
          </p:nvPr>
        </p:nvSpPr>
        <p:spPr>
          <a:xfrm>
            <a:off x="480000" y="3880433"/>
            <a:ext cx="111948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49" name="Google Shape;449;p33"/>
          <p:cNvSpPr/>
          <p:nvPr/>
        </p:nvSpPr>
        <p:spPr>
          <a:xfrm>
            <a:off x="609600" y="3759200"/>
            <a:ext cx="1422300" cy="101700"/>
          </a:xfrm>
          <a:prstGeom prst="rect">
            <a:avLst/>
          </a:prstGeom>
          <a:solidFill>
            <a:srgbClr val="2AB1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33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451" name="Google Shape;451;p33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" name="Google Shape;452;p33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453" name="Google Shape;453;p33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3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3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3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3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3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3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3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3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1">
  <p:cSld name="TITLE_1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4"/>
          <p:cNvSpPr txBox="1">
            <a:spLocks noGrp="1"/>
          </p:cNvSpPr>
          <p:nvPr>
            <p:ph type="ctrTitle"/>
          </p:nvPr>
        </p:nvSpPr>
        <p:spPr>
          <a:xfrm>
            <a:off x="480000" y="992767"/>
            <a:ext cx="111948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64" name="Google Shape;464;p3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65" name="Google Shape;465;p34"/>
          <p:cNvSpPr/>
          <p:nvPr/>
        </p:nvSpPr>
        <p:spPr>
          <a:xfrm>
            <a:off x="609600" y="3759200"/>
            <a:ext cx="1422300" cy="101700"/>
          </a:xfrm>
          <a:prstGeom prst="rect">
            <a:avLst/>
          </a:prstGeom>
          <a:solidFill>
            <a:srgbClr val="2AB1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34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467" name="Google Shape;467;p34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8" name="Google Shape;468;p34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469" name="Google Shape;469;p34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4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4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4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4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4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4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4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4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">
  <p:cSld name="ONE_COLUMN_TEXT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80" name="Google Shape;480;p35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5"/>
          <p:cNvSpPr txBox="1">
            <a:spLocks noGrp="1"/>
          </p:cNvSpPr>
          <p:nvPr>
            <p:ph type="subTitle" idx="1"/>
          </p:nvPr>
        </p:nvSpPr>
        <p:spPr>
          <a:xfrm>
            <a:off x="480000" y="4457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482" name="Google Shape;482;p35"/>
          <p:cNvSpPr txBox="1">
            <a:spLocks noGrp="1"/>
          </p:cNvSpPr>
          <p:nvPr>
            <p:ph type="subTitle" idx="2"/>
          </p:nvPr>
        </p:nvSpPr>
        <p:spPr>
          <a:xfrm>
            <a:off x="4305600" y="4457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483" name="Google Shape;483;p35"/>
          <p:cNvSpPr txBox="1">
            <a:spLocks noGrp="1"/>
          </p:cNvSpPr>
          <p:nvPr>
            <p:ph type="subTitle" idx="3"/>
          </p:nvPr>
        </p:nvSpPr>
        <p:spPr>
          <a:xfrm>
            <a:off x="8131200" y="4457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484" name="Google Shape;484;p35"/>
          <p:cNvSpPr txBox="1">
            <a:spLocks noGrp="1"/>
          </p:cNvSpPr>
          <p:nvPr>
            <p:ph type="subTitle" idx="4"/>
          </p:nvPr>
        </p:nvSpPr>
        <p:spPr>
          <a:xfrm>
            <a:off x="480000" y="34290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85" name="Google Shape;485;p35"/>
          <p:cNvSpPr txBox="1">
            <a:spLocks noGrp="1"/>
          </p:cNvSpPr>
          <p:nvPr>
            <p:ph type="subTitle" idx="5"/>
          </p:nvPr>
        </p:nvSpPr>
        <p:spPr>
          <a:xfrm>
            <a:off x="4305600" y="34290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86" name="Google Shape;486;p35"/>
          <p:cNvSpPr txBox="1">
            <a:spLocks noGrp="1"/>
          </p:cNvSpPr>
          <p:nvPr>
            <p:ph type="subTitle" idx="6"/>
          </p:nvPr>
        </p:nvSpPr>
        <p:spPr>
          <a:xfrm>
            <a:off x="8131200" y="34290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487" name="Google Shape;487;p35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488" name="Google Shape;488;p35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5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490" name="Google Shape;490;p35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5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5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5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5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5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5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5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5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9" name="Google Shape;499;p35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7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">
  <p:cSld name="TITLE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l="4664" r="43677"/>
          <a:stretch/>
        </p:blipFill>
        <p:spPr>
          <a:xfrm>
            <a:off x="8131198" y="0"/>
            <a:ext cx="408039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ctrTitle"/>
          </p:nvPr>
        </p:nvSpPr>
        <p:spPr>
          <a:xfrm>
            <a:off x="480000" y="992767"/>
            <a:ext cx="76512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1"/>
          </p:nvPr>
        </p:nvSpPr>
        <p:spPr>
          <a:xfrm>
            <a:off x="480000" y="3880433"/>
            <a:ext cx="111948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609600" y="3759200"/>
            <a:ext cx="1422300" cy="101700"/>
          </a:xfrm>
          <a:prstGeom prst="rect">
            <a:avLst/>
          </a:prstGeom>
          <a:solidFill>
            <a:srgbClr val="2AB1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42" name="Google Shape;42;p4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43;p4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44" name="Google Shape;44;p4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">
  <p:cSld name="ONE_COLUMN_TEXT_1_3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503" name="Google Shape;503;p36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6"/>
          <p:cNvSpPr txBox="1">
            <a:spLocks noGrp="1"/>
          </p:cNvSpPr>
          <p:nvPr>
            <p:ph type="subTitle" idx="1"/>
          </p:nvPr>
        </p:nvSpPr>
        <p:spPr>
          <a:xfrm>
            <a:off x="480000" y="27175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05" name="Google Shape;505;p36"/>
          <p:cNvSpPr txBox="1">
            <a:spLocks noGrp="1"/>
          </p:cNvSpPr>
          <p:nvPr>
            <p:ph type="subTitle" idx="2"/>
          </p:nvPr>
        </p:nvSpPr>
        <p:spPr>
          <a:xfrm>
            <a:off x="482000" y="53508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06" name="Google Shape;506;p36"/>
          <p:cNvSpPr txBox="1">
            <a:spLocks noGrp="1"/>
          </p:cNvSpPr>
          <p:nvPr>
            <p:ph type="subTitle" idx="3"/>
          </p:nvPr>
        </p:nvSpPr>
        <p:spPr>
          <a:xfrm>
            <a:off x="8131200" y="53508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07" name="Google Shape;507;p36"/>
          <p:cNvSpPr txBox="1">
            <a:spLocks noGrp="1"/>
          </p:cNvSpPr>
          <p:nvPr>
            <p:ph type="subTitle" idx="4"/>
          </p:nvPr>
        </p:nvSpPr>
        <p:spPr>
          <a:xfrm>
            <a:off x="480000" y="16891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08" name="Google Shape;508;p36"/>
          <p:cNvSpPr txBox="1">
            <a:spLocks noGrp="1"/>
          </p:cNvSpPr>
          <p:nvPr>
            <p:ph type="subTitle" idx="5"/>
          </p:nvPr>
        </p:nvSpPr>
        <p:spPr>
          <a:xfrm>
            <a:off x="482000" y="4322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09" name="Google Shape;509;p36"/>
          <p:cNvSpPr txBox="1">
            <a:spLocks noGrp="1"/>
          </p:cNvSpPr>
          <p:nvPr>
            <p:ph type="subTitle" idx="6"/>
          </p:nvPr>
        </p:nvSpPr>
        <p:spPr>
          <a:xfrm>
            <a:off x="8131200" y="4322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510" name="Google Shape;510;p36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511" name="Google Shape;511;p36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2" name="Google Shape;512;p36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513" name="Google Shape;513;p36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6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6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6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6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6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6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6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6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2" name="Google Shape;522;p36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23" name="Google Shape;523;p36"/>
          <p:cNvSpPr txBox="1">
            <a:spLocks noGrp="1"/>
          </p:cNvSpPr>
          <p:nvPr>
            <p:ph type="title" idx="7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24" name="Google Shape;524;p36"/>
          <p:cNvSpPr txBox="1">
            <a:spLocks noGrp="1"/>
          </p:cNvSpPr>
          <p:nvPr>
            <p:ph type="subTitle" idx="8"/>
          </p:nvPr>
        </p:nvSpPr>
        <p:spPr>
          <a:xfrm>
            <a:off x="8131200" y="27175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25" name="Google Shape;525;p36"/>
          <p:cNvSpPr txBox="1">
            <a:spLocks noGrp="1"/>
          </p:cNvSpPr>
          <p:nvPr>
            <p:ph type="subTitle" idx="9"/>
          </p:nvPr>
        </p:nvSpPr>
        <p:spPr>
          <a:xfrm>
            <a:off x="8131200" y="16891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4">
  <p:cSld name="ONE_COLUMN_TEXT_1_3_4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7"/>
          <p:cNvSpPr txBox="1">
            <a:spLocks noGrp="1"/>
          </p:cNvSpPr>
          <p:nvPr>
            <p:ph type="subTitle" idx="1"/>
          </p:nvPr>
        </p:nvSpPr>
        <p:spPr>
          <a:xfrm>
            <a:off x="491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8" name="Google Shape;528;p37"/>
          <p:cNvSpPr txBox="1">
            <a:spLocks noGrp="1"/>
          </p:cNvSpPr>
          <p:nvPr>
            <p:ph type="subTitle" idx="2"/>
          </p:nvPr>
        </p:nvSpPr>
        <p:spPr>
          <a:xfrm>
            <a:off x="4305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9" name="Google Shape;529;p37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30" name="Google Shape;530;p3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531" name="Google Shape;531;p37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32" name="Google Shape;532;p37"/>
          <p:cNvSpPr txBox="1">
            <a:spLocks noGrp="1"/>
          </p:cNvSpPr>
          <p:nvPr>
            <p:ph type="subTitle" idx="3"/>
          </p:nvPr>
        </p:nvSpPr>
        <p:spPr>
          <a:xfrm>
            <a:off x="491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sp>
        <p:nvSpPr>
          <p:cNvPr id="533" name="Google Shape;533;p37"/>
          <p:cNvSpPr txBox="1">
            <a:spLocks noGrp="1"/>
          </p:cNvSpPr>
          <p:nvPr>
            <p:ph type="subTitle" idx="4"/>
          </p:nvPr>
        </p:nvSpPr>
        <p:spPr>
          <a:xfrm>
            <a:off x="4305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grpSp>
        <p:nvGrpSpPr>
          <p:cNvPr id="534" name="Google Shape;534;p37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535" name="Google Shape;535;p37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6" name="Google Shape;536;p37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537" name="Google Shape;537;p37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6" name="Google Shape;546;p37"/>
          <p:cNvSpPr txBox="1">
            <a:spLocks noGrp="1"/>
          </p:cNvSpPr>
          <p:nvPr>
            <p:ph type="title" idx="5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3">
  <p:cSld name="ONE_COLUMN_TEXT_1_3_3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8"/>
          <p:cNvSpPr txBox="1">
            <a:spLocks noGrp="1"/>
          </p:cNvSpPr>
          <p:nvPr>
            <p:ph type="subTitle" idx="1"/>
          </p:nvPr>
        </p:nvSpPr>
        <p:spPr>
          <a:xfrm>
            <a:off x="491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2"/>
          </p:nvPr>
        </p:nvSpPr>
        <p:spPr>
          <a:xfrm>
            <a:off x="4305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0" name="Google Shape;550;p38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51" name="Google Shape;551;p3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552" name="Google Shape;552;p38"/>
          <p:cNvSpPr txBox="1">
            <a:spLocks noGrp="1"/>
          </p:cNvSpPr>
          <p:nvPr>
            <p:ph type="title" idx="3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53" name="Google Shape;553;p38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54" name="Google Shape;554;p38"/>
          <p:cNvSpPr txBox="1">
            <a:spLocks noGrp="1"/>
          </p:cNvSpPr>
          <p:nvPr>
            <p:ph type="subTitle" idx="4"/>
          </p:nvPr>
        </p:nvSpPr>
        <p:spPr>
          <a:xfrm>
            <a:off x="491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sp>
        <p:nvSpPr>
          <p:cNvPr id="555" name="Google Shape;555;p38"/>
          <p:cNvSpPr txBox="1">
            <a:spLocks noGrp="1"/>
          </p:cNvSpPr>
          <p:nvPr>
            <p:ph type="subTitle" idx="5"/>
          </p:nvPr>
        </p:nvSpPr>
        <p:spPr>
          <a:xfrm>
            <a:off x="4305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grpSp>
        <p:nvGrpSpPr>
          <p:cNvPr id="556" name="Google Shape;556;p38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557" name="Google Shape;557;p38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8" name="Google Shape;558;p38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559" name="Google Shape;559;p38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8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8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8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8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8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8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8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8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2">
  <p:cSld name="ONE_COLUMN_TEXT_1_3_2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9"/>
          <p:cNvSpPr txBox="1">
            <a:spLocks noGrp="1"/>
          </p:cNvSpPr>
          <p:nvPr>
            <p:ph type="subTitle" idx="1"/>
          </p:nvPr>
        </p:nvSpPr>
        <p:spPr>
          <a:xfrm>
            <a:off x="2270400" y="385125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70" name="Google Shape;570;p39"/>
          <p:cNvSpPr txBox="1">
            <a:spLocks noGrp="1"/>
          </p:cNvSpPr>
          <p:nvPr>
            <p:ph type="subTitle" idx="2"/>
          </p:nvPr>
        </p:nvSpPr>
        <p:spPr>
          <a:xfrm>
            <a:off x="6216000" y="385125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71" name="Google Shape;571;p39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573" name="Google Shape;573;p39"/>
          <p:cNvSpPr txBox="1">
            <a:spLocks noGrp="1"/>
          </p:cNvSpPr>
          <p:nvPr>
            <p:ph type="title" idx="3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74" name="Google Shape;574;p39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75" name="Google Shape;575;p39"/>
          <p:cNvSpPr txBox="1">
            <a:spLocks noGrp="1"/>
          </p:cNvSpPr>
          <p:nvPr>
            <p:ph type="subTitle" idx="4"/>
          </p:nvPr>
        </p:nvSpPr>
        <p:spPr>
          <a:xfrm>
            <a:off x="2270400" y="4473089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76" name="Google Shape;576;p39"/>
          <p:cNvSpPr txBox="1">
            <a:spLocks noGrp="1"/>
          </p:cNvSpPr>
          <p:nvPr>
            <p:ph type="subTitle" idx="5"/>
          </p:nvPr>
        </p:nvSpPr>
        <p:spPr>
          <a:xfrm>
            <a:off x="6216000" y="4473089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577" name="Google Shape;577;p39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578" name="Google Shape;578;p39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39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580" name="Google Shape;580;p39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9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9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9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9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9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9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9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9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1">
  <p:cSld name="ONE_COLUMN_TEXT_1_3_1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0"/>
          <p:cNvSpPr txBox="1">
            <a:spLocks noGrp="1"/>
          </p:cNvSpPr>
          <p:nvPr>
            <p:ph type="subTitle" idx="1"/>
          </p:nvPr>
        </p:nvSpPr>
        <p:spPr>
          <a:xfrm>
            <a:off x="2270400" y="300447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91" name="Google Shape;591;p40"/>
          <p:cNvSpPr txBox="1">
            <a:spLocks noGrp="1"/>
          </p:cNvSpPr>
          <p:nvPr>
            <p:ph type="subTitle" idx="2"/>
          </p:nvPr>
        </p:nvSpPr>
        <p:spPr>
          <a:xfrm>
            <a:off x="6216000" y="300447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92" name="Google Shape;592;p4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93" name="Google Shape;593;p4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594" name="Google Shape;594;p40"/>
          <p:cNvSpPr txBox="1">
            <a:spLocks noGrp="1"/>
          </p:cNvSpPr>
          <p:nvPr>
            <p:ph type="title" idx="3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95" name="Google Shape;595;p40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96" name="Google Shape;596;p40"/>
          <p:cNvSpPr txBox="1">
            <a:spLocks noGrp="1"/>
          </p:cNvSpPr>
          <p:nvPr>
            <p:ph type="subTitle" idx="4"/>
          </p:nvPr>
        </p:nvSpPr>
        <p:spPr>
          <a:xfrm>
            <a:off x="2270400" y="44574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97" name="Google Shape;597;p40"/>
          <p:cNvSpPr txBox="1">
            <a:spLocks noGrp="1"/>
          </p:cNvSpPr>
          <p:nvPr>
            <p:ph type="subTitle" idx="5"/>
          </p:nvPr>
        </p:nvSpPr>
        <p:spPr>
          <a:xfrm>
            <a:off x="2270400" y="34290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98" name="Google Shape;598;p40"/>
          <p:cNvSpPr txBox="1">
            <a:spLocks noGrp="1"/>
          </p:cNvSpPr>
          <p:nvPr>
            <p:ph type="subTitle" idx="6"/>
          </p:nvPr>
        </p:nvSpPr>
        <p:spPr>
          <a:xfrm>
            <a:off x="6216000" y="34290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599" name="Google Shape;599;p40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600" name="Google Shape;600;p40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1" name="Google Shape;601;p40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02" name="Google Shape;602;p40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0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0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0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40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40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40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40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40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40"/>
          <p:cNvSpPr txBox="1">
            <a:spLocks noGrp="1"/>
          </p:cNvSpPr>
          <p:nvPr>
            <p:ph type="subTitle" idx="7"/>
          </p:nvPr>
        </p:nvSpPr>
        <p:spPr>
          <a:xfrm>
            <a:off x="6218400" y="44574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">
  <p:cSld name="ONE_COLUMN_TEXT_1_2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614" name="Google Shape;614;p41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11232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615" name="Google Shape;615;p41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616" name="Google Shape;616;p41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7" name="Google Shape;617;p41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18" name="Google Shape;618;p41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41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41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41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41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41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1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41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1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7" name="Google Shape;627;p41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628" name="Google Shape;628;p41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">
  <p:cSld name="ONE_COLUMN_TEXT_1_2_3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631" name="Google Shape;631;p42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632" name="Google Shape;632;p42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42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34" name="Google Shape;634;p42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42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42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42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42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42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42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42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42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3" name="Google Shape;643;p42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644" name="Google Shape;644;p42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 1">
  <p:cSld name="ONE_COLUMN_TEXT_1_2_3_1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647" name="Google Shape;647;p43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648" name="Google Shape;648;p43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9" name="Google Shape;649;p43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50" name="Google Shape;650;p43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43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43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3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3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43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43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43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43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9" name="Google Shape;659;p43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2">
  <p:cSld name="ONE_COLUMN_TEXT_1_2_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662" name="Google Shape;662;p44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11044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663" name="Google Shape;663;p44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664" name="Google Shape;664;p44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5" name="Google Shape;665;p44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66" name="Google Shape;666;p44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44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44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44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4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4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4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4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44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5" name="Google Shape;675;p44"/>
          <p:cNvSpPr txBox="1">
            <a:spLocks noGrp="1"/>
          </p:cNvSpPr>
          <p:nvPr>
            <p:ph type="title"/>
          </p:nvPr>
        </p:nvSpPr>
        <p:spPr>
          <a:xfrm>
            <a:off x="480000" y="818272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676" name="Google Shape;676;p44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1">
  <p:cSld name="ONE_COLUMN_TEXT_1_2_1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679" name="Google Shape;679;p45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5496000" cy="157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680" name="Google Shape;680;p45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681" name="Google Shape;681;p45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2" name="Google Shape;682;p45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83" name="Google Shape;683;p45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45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5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5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5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45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45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45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45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2" name="Google Shape;692;p45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693" name="Google Shape;693;p45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694" name="Google Shape;694;p45"/>
          <p:cNvSpPr txBox="1">
            <a:spLocks noGrp="1"/>
          </p:cNvSpPr>
          <p:nvPr>
            <p:ph type="subTitle" idx="3"/>
          </p:nvPr>
        </p:nvSpPr>
        <p:spPr>
          <a:xfrm>
            <a:off x="474267" y="1429167"/>
            <a:ext cx="56217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45"/>
          <p:cNvSpPr txBox="1">
            <a:spLocks noGrp="1"/>
          </p:cNvSpPr>
          <p:nvPr>
            <p:ph type="subTitle" idx="4"/>
          </p:nvPr>
        </p:nvSpPr>
        <p:spPr>
          <a:xfrm>
            <a:off x="475300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696" name="Google Shape;696;p45"/>
          <p:cNvSpPr txBox="1">
            <a:spLocks noGrp="1"/>
          </p:cNvSpPr>
          <p:nvPr>
            <p:ph type="subTitle" idx="5"/>
          </p:nvPr>
        </p:nvSpPr>
        <p:spPr>
          <a:xfrm>
            <a:off x="2392750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697" name="Google Shape;697;p45"/>
          <p:cNvSpPr txBox="1">
            <a:spLocks noGrp="1"/>
          </p:cNvSpPr>
          <p:nvPr>
            <p:ph type="subTitle" idx="6"/>
          </p:nvPr>
        </p:nvSpPr>
        <p:spPr>
          <a:xfrm>
            <a:off x="4307950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698" name="Google Shape;698;p45"/>
          <p:cNvSpPr txBox="1">
            <a:spLocks noGrp="1"/>
          </p:cNvSpPr>
          <p:nvPr>
            <p:ph type="subTitle" idx="7"/>
          </p:nvPr>
        </p:nvSpPr>
        <p:spPr>
          <a:xfrm>
            <a:off x="6223117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699" name="Google Shape;699;p45"/>
          <p:cNvSpPr txBox="1">
            <a:spLocks noGrp="1"/>
          </p:cNvSpPr>
          <p:nvPr>
            <p:ph type="subTitle" idx="8"/>
          </p:nvPr>
        </p:nvSpPr>
        <p:spPr>
          <a:xfrm>
            <a:off x="8138267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00" name="Google Shape;700;p45"/>
          <p:cNvSpPr txBox="1">
            <a:spLocks noGrp="1"/>
          </p:cNvSpPr>
          <p:nvPr>
            <p:ph type="subTitle" idx="9"/>
          </p:nvPr>
        </p:nvSpPr>
        <p:spPr>
          <a:xfrm>
            <a:off x="10053433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01" name="Google Shape;701;p45"/>
          <p:cNvSpPr txBox="1">
            <a:spLocks noGrp="1"/>
          </p:cNvSpPr>
          <p:nvPr>
            <p:ph type="subTitle" idx="13"/>
          </p:nvPr>
        </p:nvSpPr>
        <p:spPr>
          <a:xfrm>
            <a:off x="475300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02" name="Google Shape;702;p45"/>
          <p:cNvSpPr txBox="1">
            <a:spLocks noGrp="1"/>
          </p:cNvSpPr>
          <p:nvPr>
            <p:ph type="subTitle" idx="14"/>
          </p:nvPr>
        </p:nvSpPr>
        <p:spPr>
          <a:xfrm>
            <a:off x="2396400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03" name="Google Shape;703;p45"/>
          <p:cNvSpPr txBox="1">
            <a:spLocks noGrp="1"/>
          </p:cNvSpPr>
          <p:nvPr>
            <p:ph type="subTitle" idx="15"/>
          </p:nvPr>
        </p:nvSpPr>
        <p:spPr>
          <a:xfrm>
            <a:off x="4317500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04" name="Google Shape;704;p45"/>
          <p:cNvSpPr txBox="1">
            <a:spLocks noGrp="1"/>
          </p:cNvSpPr>
          <p:nvPr>
            <p:ph type="subTitle" idx="16"/>
          </p:nvPr>
        </p:nvSpPr>
        <p:spPr>
          <a:xfrm>
            <a:off x="6227883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05" name="Google Shape;705;p45"/>
          <p:cNvSpPr txBox="1">
            <a:spLocks noGrp="1"/>
          </p:cNvSpPr>
          <p:nvPr>
            <p:ph type="subTitle" idx="17"/>
          </p:nvPr>
        </p:nvSpPr>
        <p:spPr>
          <a:xfrm>
            <a:off x="8138267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06" name="Google Shape;706;p45"/>
          <p:cNvSpPr txBox="1">
            <a:spLocks noGrp="1"/>
          </p:cNvSpPr>
          <p:nvPr>
            <p:ph type="subTitle" idx="18"/>
          </p:nvPr>
        </p:nvSpPr>
        <p:spPr>
          <a:xfrm>
            <a:off x="10048633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cxnSp>
        <p:nvCxnSpPr>
          <p:cNvPr id="707" name="Google Shape;707;p45"/>
          <p:cNvCxnSpPr/>
          <p:nvPr/>
        </p:nvCxnSpPr>
        <p:spPr>
          <a:xfrm>
            <a:off x="2277667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45"/>
          <p:cNvCxnSpPr/>
          <p:nvPr/>
        </p:nvCxnSpPr>
        <p:spPr>
          <a:xfrm>
            <a:off x="4180833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45"/>
          <p:cNvCxnSpPr/>
          <p:nvPr/>
        </p:nvCxnSpPr>
        <p:spPr>
          <a:xfrm>
            <a:off x="6096000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45"/>
          <p:cNvCxnSpPr/>
          <p:nvPr/>
        </p:nvCxnSpPr>
        <p:spPr>
          <a:xfrm>
            <a:off x="8012333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45"/>
          <p:cNvCxnSpPr/>
          <p:nvPr/>
        </p:nvCxnSpPr>
        <p:spPr>
          <a:xfrm>
            <a:off x="9921600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1">
  <p:cSld name="TITLE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 txBox="1">
            <a:spLocks noGrp="1"/>
          </p:cNvSpPr>
          <p:nvPr>
            <p:ph type="ctrTitle"/>
          </p:nvPr>
        </p:nvSpPr>
        <p:spPr>
          <a:xfrm>
            <a:off x="480000" y="992767"/>
            <a:ext cx="111948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09600" y="3759200"/>
            <a:ext cx="1422300" cy="101700"/>
          </a:xfrm>
          <a:prstGeom prst="rect">
            <a:avLst/>
          </a:prstGeom>
          <a:solidFill>
            <a:srgbClr val="2AB1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5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58" name="Google Shape;58;p5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5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0" name="Google Shape;60;p5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1">
  <p:cSld name="ONE_COLUMN_TEXT_1_1"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6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14" name="Google Shape;714;p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715" name="Google Shape;715;p46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16" name="Google Shape;716;p46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5496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7" name="Google Shape;717;p46"/>
          <p:cNvSpPr txBox="1">
            <a:spLocks noGrp="1"/>
          </p:cNvSpPr>
          <p:nvPr>
            <p:ph type="body" idx="3"/>
          </p:nvPr>
        </p:nvSpPr>
        <p:spPr>
          <a:xfrm>
            <a:off x="6216000" y="1852800"/>
            <a:ext cx="5496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718" name="Google Shape;718;p46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719" name="Google Shape;719;p46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0" name="Google Shape;720;p46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721" name="Google Shape;721;p46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46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46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6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6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46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46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46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46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1 1">
  <p:cSld name="ONE_COLUMN_TEXT_1_1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32" name="Google Shape;732;p47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3580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3" name="Google Shape;733;p4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734" name="Google Shape;734;p4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35" name="Google Shape;735;p47"/>
          <p:cNvSpPr txBox="1">
            <a:spLocks noGrp="1"/>
          </p:cNvSpPr>
          <p:nvPr>
            <p:ph type="body" idx="3"/>
          </p:nvPr>
        </p:nvSpPr>
        <p:spPr>
          <a:xfrm>
            <a:off x="4305600" y="1852800"/>
            <a:ext cx="3580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47"/>
          <p:cNvSpPr txBox="1">
            <a:spLocks noGrp="1"/>
          </p:cNvSpPr>
          <p:nvPr>
            <p:ph type="body" idx="4"/>
          </p:nvPr>
        </p:nvSpPr>
        <p:spPr>
          <a:xfrm>
            <a:off x="8131200" y="1852800"/>
            <a:ext cx="3580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737" name="Google Shape;737;p47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738" name="Google Shape;738;p47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9" name="Google Shape;739;p47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740" name="Google Shape;740;p47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7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7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7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7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7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7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7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7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751" name="Google Shape;751;p48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752" name="Google Shape;752;p48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3" name="Google Shape;753;p48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754" name="Google Shape;754;p48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8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8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8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8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8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8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8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8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 1">
  <p:cSld name="BLANK_1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">
  <p:cSld name="SIMPLE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0"/>
          <p:cNvSpPr txBox="1">
            <a:spLocks noGrp="1"/>
          </p:cNvSpPr>
          <p:nvPr>
            <p:ph type="title"/>
          </p:nvPr>
        </p:nvSpPr>
        <p:spPr>
          <a:xfrm>
            <a:off x="380246" y="156573"/>
            <a:ext cx="6179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152A"/>
              </a:buClr>
              <a:buSzPts val="2300"/>
              <a:buFont typeface="Source Sans Pro SemiBold"/>
              <a:buNone/>
              <a:defRPr sz="2300" b="1" i="0" u="none" strike="noStrike" cap="none">
                <a:solidFill>
                  <a:srgbClr val="2B152A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767" name="Google Shape;767;p50"/>
          <p:cNvSpPr txBox="1">
            <a:spLocks noGrp="1"/>
          </p:cNvSpPr>
          <p:nvPr>
            <p:ph type="body" idx="1"/>
          </p:nvPr>
        </p:nvSpPr>
        <p:spPr>
          <a:xfrm>
            <a:off x="394535" y="636037"/>
            <a:ext cx="61797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768" name="Google Shape;768;p50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sz="13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 1">
  <p:cSld name="ONE_COLUMN_TEXT_1_2_3_2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771" name="Google Shape;771;p51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772" name="Google Shape;772;p51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3" name="Google Shape;773;p51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774" name="Google Shape;774;p51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51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51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51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51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51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51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51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51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3" name="Google Shape;783;p51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84" name="Google Shape;784;p51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85" name="Google Shape;785;p51"/>
          <p:cNvSpPr/>
          <p:nvPr/>
        </p:nvSpPr>
        <p:spPr>
          <a:xfrm>
            <a:off x="0" y="1907333"/>
            <a:ext cx="12192000" cy="3416100"/>
          </a:xfrm>
          <a:prstGeom prst="rect">
            <a:avLst/>
          </a:prstGeom>
          <a:solidFill>
            <a:srgbClr val="2AB1AC">
              <a:alpha val="18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 bis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88" name="Google Shape;788;p52"/>
          <p:cNvSpPr txBox="1">
            <a:spLocks noGrp="1"/>
          </p:cNvSpPr>
          <p:nvPr>
            <p:ph type="body" idx="1"/>
          </p:nvPr>
        </p:nvSpPr>
        <p:spPr>
          <a:xfrm>
            <a:off x="838200" y="1759526"/>
            <a:ext cx="105156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89" name="Google Shape;789;p52"/>
          <p:cNvSpPr txBox="1">
            <a:spLocks noGrp="1"/>
          </p:cNvSpPr>
          <p:nvPr>
            <p:ph type="body" idx="2"/>
          </p:nvPr>
        </p:nvSpPr>
        <p:spPr>
          <a:xfrm>
            <a:off x="838200" y="1087437"/>
            <a:ext cx="105156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pic>
        <p:nvPicPr>
          <p:cNvPr id="790" name="Google Shape;79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8675" y="6003548"/>
            <a:ext cx="1188379" cy="705329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52"/>
          <p:cNvSpPr txBox="1">
            <a:spLocks noGrp="1"/>
          </p:cNvSpPr>
          <p:nvPr>
            <p:ph type="sldNum" idx="12"/>
          </p:nvPr>
        </p:nvSpPr>
        <p:spPr>
          <a:xfrm>
            <a:off x="10077821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5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, Sous-Titre, 2 Contenus">
  <p:cSld name="Titre, Sous-Titre, 2 Contenus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4"/>
          <p:cNvSpPr txBox="1">
            <a:spLocks noGrp="1"/>
          </p:cNvSpPr>
          <p:nvPr>
            <p:ph type="body" idx="1"/>
          </p:nvPr>
        </p:nvSpPr>
        <p:spPr>
          <a:xfrm>
            <a:off x="1219233" y="2474258"/>
            <a:ext cx="4860000" cy="3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97" name="Google Shape;797;p54"/>
          <p:cNvSpPr txBox="1">
            <a:spLocks noGrp="1"/>
          </p:cNvSpPr>
          <p:nvPr>
            <p:ph type="body" idx="2"/>
          </p:nvPr>
        </p:nvSpPr>
        <p:spPr>
          <a:xfrm>
            <a:off x="1152000" y="431999"/>
            <a:ext cx="101028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98" name="Google Shape;798;p54"/>
          <p:cNvSpPr>
            <a:spLocks noGrp="1"/>
          </p:cNvSpPr>
          <p:nvPr>
            <p:ph type="pic" idx="3"/>
          </p:nvPr>
        </p:nvSpPr>
        <p:spPr>
          <a:xfrm>
            <a:off x="431999" y="558000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99" name="Google Shape;799;p54"/>
          <p:cNvSpPr txBox="1">
            <a:spLocks noGrp="1"/>
          </p:cNvSpPr>
          <p:nvPr>
            <p:ph type="body" idx="4"/>
          </p:nvPr>
        </p:nvSpPr>
        <p:spPr>
          <a:xfrm>
            <a:off x="1206312" y="1171667"/>
            <a:ext cx="101028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SLIDE_A">
  <p:cSld name="SECTION_SLIDE_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p55" descr="image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8676" y="6003549"/>
            <a:ext cx="1188381" cy="705331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55"/>
          <p:cNvSpPr txBox="1">
            <a:spLocks noGrp="1"/>
          </p:cNvSpPr>
          <p:nvPr>
            <p:ph type="sldNum" idx="12"/>
          </p:nvPr>
        </p:nvSpPr>
        <p:spPr>
          <a:xfrm>
            <a:off x="10101337" y="6397942"/>
            <a:ext cx="2502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55"/>
          <p:cNvSpPr txBox="1">
            <a:spLocks noGrp="1"/>
          </p:cNvSpPr>
          <p:nvPr>
            <p:ph type="title"/>
          </p:nvPr>
        </p:nvSpPr>
        <p:spPr>
          <a:xfrm>
            <a:off x="694944" y="1388624"/>
            <a:ext cx="10849500" cy="20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 SemiBold"/>
              <a:buNone/>
              <a:defRPr sz="2800" b="1" i="0" u="none" strike="noStrike" cap="none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55"/>
          <p:cNvSpPr txBox="1">
            <a:spLocks noGrp="1"/>
          </p:cNvSpPr>
          <p:nvPr>
            <p:ph type="body" idx="1"/>
          </p:nvPr>
        </p:nvSpPr>
        <p:spPr>
          <a:xfrm>
            <a:off x="694943" y="3383280"/>
            <a:ext cx="10849500" cy="22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">
  <p:cSld name="ONE_COLUMN_TEXT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71" name="Google Shape;71;p6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subTitle" idx="1"/>
          </p:nvPr>
        </p:nvSpPr>
        <p:spPr>
          <a:xfrm>
            <a:off x="480000" y="4457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subTitle" idx="2"/>
          </p:nvPr>
        </p:nvSpPr>
        <p:spPr>
          <a:xfrm>
            <a:off x="4305600" y="4457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ubTitle" idx="3"/>
          </p:nvPr>
        </p:nvSpPr>
        <p:spPr>
          <a:xfrm>
            <a:off x="8131200" y="4457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4"/>
          </p:nvPr>
        </p:nvSpPr>
        <p:spPr>
          <a:xfrm>
            <a:off x="480000" y="34290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ubTitle" idx="5"/>
          </p:nvPr>
        </p:nvSpPr>
        <p:spPr>
          <a:xfrm>
            <a:off x="4305600" y="34290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subTitle" idx="6"/>
          </p:nvPr>
        </p:nvSpPr>
        <p:spPr>
          <a:xfrm>
            <a:off x="8131200" y="34290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78" name="Google Shape;78;p6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79" name="Google Shape;79;p6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" name="Google Shape;80;p6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81" name="Google Shape;81;p6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6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6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6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91" name="Google Shape;91;p6"/>
          <p:cNvSpPr txBox="1">
            <a:spLocks noGrp="1"/>
          </p:cNvSpPr>
          <p:nvPr>
            <p:ph type="title" idx="7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3">
  <p:cSld name="TITLE_3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6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807" name="Google Shape;807;p56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808" name="Google Shape;808;p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LLENGE_SLIDE">
  <p:cSld name="CHALLENGE_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7"/>
          <p:cNvSpPr/>
          <p:nvPr/>
        </p:nvSpPr>
        <p:spPr>
          <a:xfrm>
            <a:off x="4131733" y="-8754"/>
            <a:ext cx="8060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1" name="Google Shape;811;p57"/>
          <p:cNvSpPr txBox="1">
            <a:spLocks noGrp="1"/>
          </p:cNvSpPr>
          <p:nvPr>
            <p:ph type="title"/>
          </p:nvPr>
        </p:nvSpPr>
        <p:spPr>
          <a:xfrm>
            <a:off x="4571999" y="194959"/>
            <a:ext cx="70950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pic>
        <p:nvPicPr>
          <p:cNvPr id="812" name="Google Shape;81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394" y="2058826"/>
            <a:ext cx="1908340" cy="23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57"/>
          <p:cNvSpPr txBox="1">
            <a:spLocks noGrp="1"/>
          </p:cNvSpPr>
          <p:nvPr>
            <p:ph type="body" idx="1"/>
          </p:nvPr>
        </p:nvSpPr>
        <p:spPr>
          <a:xfrm>
            <a:off x="4571999" y="872837"/>
            <a:ext cx="7095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814" name="Google Shape;814;p57"/>
          <p:cNvSpPr txBox="1">
            <a:spLocks noGrp="1"/>
          </p:cNvSpPr>
          <p:nvPr>
            <p:ph type="body" idx="2"/>
          </p:nvPr>
        </p:nvSpPr>
        <p:spPr>
          <a:xfrm>
            <a:off x="4571999" y="1953491"/>
            <a:ext cx="7073700" cy="4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997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120"/>
              <a:buFont typeface="Arial"/>
              <a:buChar char="◎"/>
              <a:defRPr sz="1400" b="0" i="0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300"/>
              <a:buFont typeface="Courier New"/>
              <a:buChar char="o"/>
              <a:defRPr sz="1300" b="1" i="0" u="none" strike="noStrike" cap="none">
                <a:solidFill>
                  <a:srgbClr val="3E3E3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Merriweather Sans"/>
              <a:buChar char="▸"/>
              <a:defRPr sz="1200" b="1" i="0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_HEADER_A">
  <p:cSld name="CONTENT_HEADER_A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8"/>
          <p:cNvSpPr/>
          <p:nvPr/>
        </p:nvSpPr>
        <p:spPr>
          <a:xfrm>
            <a:off x="-13064" y="1170637"/>
            <a:ext cx="12205200" cy="568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7" name="Google Shape;817;p58"/>
          <p:cNvSpPr txBox="1">
            <a:spLocks noGrp="1"/>
          </p:cNvSpPr>
          <p:nvPr>
            <p:ph type="title"/>
          </p:nvPr>
        </p:nvSpPr>
        <p:spPr>
          <a:xfrm>
            <a:off x="1860884" y="-243379"/>
            <a:ext cx="84702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 Light"/>
              <a:buNone/>
              <a:defRPr sz="3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pic>
        <p:nvPicPr>
          <p:cNvPr id="818" name="Google Shape;818;p58" descr="image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2942" y="287041"/>
            <a:ext cx="1160894" cy="68943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58"/>
          <p:cNvSpPr txBox="1">
            <a:spLocks noGrp="1"/>
          </p:cNvSpPr>
          <p:nvPr>
            <p:ph type="body" idx="1"/>
          </p:nvPr>
        </p:nvSpPr>
        <p:spPr>
          <a:xfrm>
            <a:off x="570340" y="1554175"/>
            <a:ext cx="11128200" cy="4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997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120"/>
              <a:buFont typeface="Arial"/>
              <a:buChar char="◎"/>
              <a:defRPr sz="1400" b="0" i="0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300"/>
              <a:buFont typeface="Courier New"/>
              <a:buChar char="o"/>
              <a:defRPr sz="1300" b="1" i="0" u="none" strike="noStrike" cap="none">
                <a:solidFill>
                  <a:srgbClr val="3E3E3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Merriweather Sans"/>
              <a:buChar char="▸"/>
              <a:defRPr sz="1200" b="1" i="0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820" name="Google Shape;820;p58"/>
          <p:cNvSpPr txBox="1">
            <a:spLocks noGrp="1"/>
          </p:cNvSpPr>
          <p:nvPr>
            <p:ph type="body" idx="2"/>
          </p:nvPr>
        </p:nvSpPr>
        <p:spPr>
          <a:xfrm>
            <a:off x="1846173" y="659291"/>
            <a:ext cx="84708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">
  <p:cSld name="ONE_COLUMN_TEXT_1_3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94" name="Google Shape;94;p7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ubTitle" idx="1"/>
          </p:nvPr>
        </p:nvSpPr>
        <p:spPr>
          <a:xfrm>
            <a:off x="480000" y="27175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2"/>
          </p:nvPr>
        </p:nvSpPr>
        <p:spPr>
          <a:xfrm>
            <a:off x="482000" y="53508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subTitle" idx="3"/>
          </p:nvPr>
        </p:nvSpPr>
        <p:spPr>
          <a:xfrm>
            <a:off x="8131200" y="53508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ubTitle" idx="4"/>
          </p:nvPr>
        </p:nvSpPr>
        <p:spPr>
          <a:xfrm>
            <a:off x="480000" y="16891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ubTitle" idx="5"/>
          </p:nvPr>
        </p:nvSpPr>
        <p:spPr>
          <a:xfrm>
            <a:off x="482000" y="4322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ubTitle" idx="6"/>
          </p:nvPr>
        </p:nvSpPr>
        <p:spPr>
          <a:xfrm>
            <a:off x="8131200" y="4322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101" name="Google Shape;101;p7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102" name="Google Shape;102;p7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" name="Google Shape;103;p7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7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7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7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7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title" idx="7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15" name="Google Shape;115;p7"/>
          <p:cNvSpPr txBox="1">
            <a:spLocks noGrp="1"/>
          </p:cNvSpPr>
          <p:nvPr>
            <p:ph type="subTitle" idx="8"/>
          </p:nvPr>
        </p:nvSpPr>
        <p:spPr>
          <a:xfrm>
            <a:off x="8131200" y="27175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16" name="Google Shape;116;p7"/>
          <p:cNvSpPr txBox="1">
            <a:spLocks noGrp="1"/>
          </p:cNvSpPr>
          <p:nvPr>
            <p:ph type="subTitle" idx="9"/>
          </p:nvPr>
        </p:nvSpPr>
        <p:spPr>
          <a:xfrm>
            <a:off x="8131200" y="16891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4">
  <p:cSld name="ONE_COLUMN_TEXT_1_3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subTitle" idx="1"/>
          </p:nvPr>
        </p:nvSpPr>
        <p:spPr>
          <a:xfrm>
            <a:off x="491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subTitle" idx="2"/>
          </p:nvPr>
        </p:nvSpPr>
        <p:spPr>
          <a:xfrm>
            <a:off x="4305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21" name="Google Shape;121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22" name="Google Shape;122;p8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3" name="Google Shape;123;p8"/>
          <p:cNvSpPr txBox="1">
            <a:spLocks noGrp="1"/>
          </p:cNvSpPr>
          <p:nvPr>
            <p:ph type="subTitle" idx="3"/>
          </p:nvPr>
        </p:nvSpPr>
        <p:spPr>
          <a:xfrm>
            <a:off x="491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8"/>
          <p:cNvSpPr txBox="1">
            <a:spLocks noGrp="1"/>
          </p:cNvSpPr>
          <p:nvPr>
            <p:ph type="subTitle" idx="4"/>
          </p:nvPr>
        </p:nvSpPr>
        <p:spPr>
          <a:xfrm>
            <a:off x="4305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126" name="Google Shape;126;p8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" name="Google Shape;127;p8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8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8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8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8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8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7" name="Google Shape;137;p8"/>
          <p:cNvSpPr txBox="1">
            <a:spLocks noGrp="1"/>
          </p:cNvSpPr>
          <p:nvPr>
            <p:ph type="title" idx="5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3">
  <p:cSld name="ONE_COLUMN_TEXT_1_3_3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>
            <a:spLocks noGrp="1"/>
          </p:cNvSpPr>
          <p:nvPr>
            <p:ph type="subTitle" idx="1"/>
          </p:nvPr>
        </p:nvSpPr>
        <p:spPr>
          <a:xfrm>
            <a:off x="491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9"/>
          <p:cNvSpPr txBox="1">
            <a:spLocks noGrp="1"/>
          </p:cNvSpPr>
          <p:nvPr>
            <p:ph type="subTitle" idx="2"/>
          </p:nvPr>
        </p:nvSpPr>
        <p:spPr>
          <a:xfrm>
            <a:off x="4305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title" idx="3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44" name="Google Shape;144;p9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5" name="Google Shape;145;p9"/>
          <p:cNvSpPr txBox="1">
            <a:spLocks noGrp="1"/>
          </p:cNvSpPr>
          <p:nvPr>
            <p:ph type="subTitle" idx="4"/>
          </p:nvPr>
        </p:nvSpPr>
        <p:spPr>
          <a:xfrm>
            <a:off x="491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subTitle" idx="5"/>
          </p:nvPr>
        </p:nvSpPr>
        <p:spPr>
          <a:xfrm>
            <a:off x="4305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grpSp>
        <p:nvGrpSpPr>
          <p:cNvPr id="147" name="Google Shape;147;p9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148" name="Google Shape;148;p9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9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9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9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9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2">
  <p:cSld name="ONE_COLUMN_TEXT_1_3_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subTitle" idx="1"/>
          </p:nvPr>
        </p:nvSpPr>
        <p:spPr>
          <a:xfrm>
            <a:off x="2270400" y="385125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1" name="Google Shape;161;p10"/>
          <p:cNvSpPr txBox="1">
            <a:spLocks noGrp="1"/>
          </p:cNvSpPr>
          <p:nvPr>
            <p:ph type="subTitle" idx="2"/>
          </p:nvPr>
        </p:nvSpPr>
        <p:spPr>
          <a:xfrm>
            <a:off x="6216000" y="385125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2" name="Google Shape;162;p1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64" name="Google Shape;164;p10"/>
          <p:cNvSpPr txBox="1">
            <a:spLocks noGrp="1"/>
          </p:cNvSpPr>
          <p:nvPr>
            <p:ph type="title" idx="3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5" name="Google Shape;165;p10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66" name="Google Shape;166;p10"/>
          <p:cNvSpPr txBox="1">
            <a:spLocks noGrp="1"/>
          </p:cNvSpPr>
          <p:nvPr>
            <p:ph type="subTitle" idx="4"/>
          </p:nvPr>
        </p:nvSpPr>
        <p:spPr>
          <a:xfrm>
            <a:off x="2270400" y="4473089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7" name="Google Shape;167;p10"/>
          <p:cNvSpPr txBox="1">
            <a:spLocks noGrp="1"/>
          </p:cNvSpPr>
          <p:nvPr>
            <p:ph type="subTitle" idx="5"/>
          </p:nvPr>
        </p:nvSpPr>
        <p:spPr>
          <a:xfrm>
            <a:off x="6216000" y="4473089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168" name="Google Shape;168;p10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169" name="Google Shape;169;p10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10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71" name="Google Shape;171;p10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0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0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0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0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 SemiBold"/>
              <a:buNone/>
              <a:defRPr sz="32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80000" y="1536633"/>
            <a:ext cx="561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■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●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■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●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■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3" r:id="rId23"/>
    <p:sldLayoutId id="2147483674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2">
          <p15:clr>
            <a:srgbClr val="F06B4A"/>
          </p15:clr>
        </p15:guide>
        <p15:guide id="2" pos="302">
          <p15:clr>
            <a:srgbClr val="F06B4A"/>
          </p15:clr>
        </p15:guide>
        <p15:guide id="3" pos="7378">
          <p15:clr>
            <a:srgbClr val="F06B4A"/>
          </p15:clr>
        </p15:guide>
        <p15:guide id="4" orient="horz" pos="4018">
          <p15:clr>
            <a:srgbClr val="F06B4A"/>
          </p15:clr>
        </p15:guide>
        <p15:guide id="5" pos="3840">
          <p15:clr>
            <a:srgbClr val="F06B4A"/>
          </p15:clr>
        </p15:guide>
        <p15:guide id="6" pos="2712">
          <p15:clr>
            <a:srgbClr val="F06B4A"/>
          </p15:clr>
        </p15:guide>
        <p15:guide id="7" pos="2558">
          <p15:clr>
            <a:srgbClr val="F06B4A"/>
          </p15:clr>
        </p15:guide>
        <p15:guide id="8" pos="4968">
          <p15:clr>
            <a:srgbClr val="F06B4A"/>
          </p15:clr>
        </p15:guide>
        <p15:guide id="9" pos="5122">
          <p15:clr>
            <a:srgbClr val="F06B4A"/>
          </p15:clr>
        </p15:guide>
        <p15:guide id="10" pos="1430">
          <p15:clr>
            <a:srgbClr val="F06B4A"/>
          </p15:clr>
        </p15:guide>
        <p15:guide id="11" pos="6250">
          <p15:clr>
            <a:srgbClr val="F06B4A"/>
          </p15:clr>
        </p15:guide>
        <p15:guide id="12" orient="horz" pos="2160">
          <p15:clr>
            <a:srgbClr val="F06B4A"/>
          </p15:clr>
        </p15:guide>
        <p15:guide id="13" pos="3764">
          <p15:clr>
            <a:srgbClr val="F06B4A"/>
          </p15:clr>
        </p15:guide>
        <p15:guide id="14" pos="3916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 SemiBold"/>
              <a:buNone/>
              <a:defRPr sz="32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6" name="Google Shape;416;p30"/>
          <p:cNvSpPr txBox="1">
            <a:spLocks noGrp="1"/>
          </p:cNvSpPr>
          <p:nvPr>
            <p:ph type="body" idx="1"/>
          </p:nvPr>
        </p:nvSpPr>
        <p:spPr>
          <a:xfrm>
            <a:off x="480000" y="1536633"/>
            <a:ext cx="561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■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●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■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●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■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7" name="Google Shape;417;p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2">
          <p15:clr>
            <a:srgbClr val="F06B4A"/>
          </p15:clr>
        </p15:guide>
        <p15:guide id="2" pos="302">
          <p15:clr>
            <a:srgbClr val="F06B4A"/>
          </p15:clr>
        </p15:guide>
        <p15:guide id="3" pos="7378">
          <p15:clr>
            <a:srgbClr val="F06B4A"/>
          </p15:clr>
        </p15:guide>
        <p15:guide id="4" orient="horz" pos="4018">
          <p15:clr>
            <a:srgbClr val="F06B4A"/>
          </p15:clr>
        </p15:guide>
        <p15:guide id="5" pos="3840">
          <p15:clr>
            <a:srgbClr val="F06B4A"/>
          </p15:clr>
        </p15:guide>
        <p15:guide id="6" pos="2712">
          <p15:clr>
            <a:srgbClr val="F06B4A"/>
          </p15:clr>
        </p15:guide>
        <p15:guide id="7" pos="2558">
          <p15:clr>
            <a:srgbClr val="F06B4A"/>
          </p15:clr>
        </p15:guide>
        <p15:guide id="8" pos="4968">
          <p15:clr>
            <a:srgbClr val="F06B4A"/>
          </p15:clr>
        </p15:guide>
        <p15:guide id="9" pos="5122">
          <p15:clr>
            <a:srgbClr val="F06B4A"/>
          </p15:clr>
        </p15:guide>
        <p15:guide id="10" pos="1430">
          <p15:clr>
            <a:srgbClr val="F06B4A"/>
          </p15:clr>
        </p15:guide>
        <p15:guide id="11" pos="6250">
          <p15:clr>
            <a:srgbClr val="F06B4A"/>
          </p15:clr>
        </p15:guide>
        <p15:guide id="12" orient="horz" pos="2160">
          <p15:clr>
            <a:srgbClr val="F06B4A"/>
          </p15:clr>
        </p15:guide>
        <p15:guide id="13" pos="3764">
          <p15:clr>
            <a:srgbClr val="F06B4A"/>
          </p15:clr>
        </p15:guide>
        <p15:guide id="14" pos="3916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3" Type="http://schemas.openxmlformats.org/officeDocument/2006/relationships/slide" Target="slide7.xml"/><Relationship Id="rId7" Type="http://schemas.openxmlformats.org/officeDocument/2006/relationships/slide" Target="slide4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docs.google.com/presentation/d/1JdSm_FxZofVIFEbwVa-x7JtLoP5fFQG2LlviQV_7FAY/edit#slide=id.g49672893ea_0_179" TargetMode="External"/><Relationship Id="rId5" Type="http://schemas.openxmlformats.org/officeDocument/2006/relationships/slide" Target="slide86.xml"/><Relationship Id="rId10" Type="http://schemas.openxmlformats.org/officeDocument/2006/relationships/slide" Target="slide73.xml"/><Relationship Id="rId4" Type="http://schemas.openxmlformats.org/officeDocument/2006/relationships/slide" Target="slide31.xml"/><Relationship Id="rId9" Type="http://schemas.openxmlformats.org/officeDocument/2006/relationships/slide" Target="slide7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slide" Target="slide8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9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9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6.xml"/><Relationship Id="rId6" Type="http://schemas.openxmlformats.org/officeDocument/2006/relationships/comments" Target="../comments/comment1.xml"/><Relationship Id="rId5" Type="http://schemas.openxmlformats.org/officeDocument/2006/relationships/image" Target="../media/image49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9.png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7.png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Relationship Id="rId5" Type="http://schemas.openxmlformats.org/officeDocument/2006/relationships/comments" Target="../comments/comment2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9.png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8.png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5.png"/><Relationship Id="rId5" Type="http://schemas.openxmlformats.org/officeDocument/2006/relationships/image" Target="../media/image49.png"/><Relationship Id="rId4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6.xml"/><Relationship Id="rId6" Type="http://schemas.openxmlformats.org/officeDocument/2006/relationships/comments" Target="../comments/comment3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ssx-design-your_company.hadoop.training.dataiku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B1AC"/>
        </a:soli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68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943" name="Google Shape;943;p68"/>
          <p:cNvSpPr/>
          <p:nvPr/>
        </p:nvSpPr>
        <p:spPr>
          <a:xfrm>
            <a:off x="473050" y="1391399"/>
            <a:ext cx="10096500" cy="4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Tweets that mentions to the West Nile Virus from 2007 to 2017!</a:t>
            </a: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 new project and name it  </a:t>
            </a:r>
            <a:r>
              <a:rPr lang="fr-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Westnile_tweets_[yourname]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44" name="Google Shape;94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600" y="2211580"/>
            <a:ext cx="5893202" cy="2989419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68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The data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69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951" name="Google Shape;951;p69"/>
          <p:cNvSpPr/>
          <p:nvPr/>
        </p:nvSpPr>
        <p:spPr>
          <a:xfrm>
            <a:off x="346800" y="1277724"/>
            <a:ext cx="10096500" cy="4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DO: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-"/>
            </a:pPr>
            <a: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 the tweet_data from file systems from data/shared/tweet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-"/>
            </a:pPr>
            <a: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List the files. We can think to an external process that writes a new file every day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-"/>
            </a:pPr>
            <a: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Name the dataset and create it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52" name="Google Shape;95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650" y="3072275"/>
            <a:ext cx="8562350" cy="351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8300" y="923100"/>
            <a:ext cx="946475" cy="11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69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Importing the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960" name="Google Shape;960;p70"/>
          <p:cNvSpPr txBox="1"/>
          <p:nvPr/>
        </p:nvSpPr>
        <p:spPr>
          <a:xfrm>
            <a:off x="740350" y="1470900"/>
            <a:ext cx="7796400" cy="1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DO: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➢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Plot a first insight: number of tweets per week</a:t>
            </a: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⇒ change the sample if needed!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961" name="Google Shape;96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675" y="2943500"/>
            <a:ext cx="7877448" cy="3757976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70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A first insight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3" name="Google Shape;96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8300" y="923100"/>
            <a:ext cx="946475" cy="11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71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969" name="Google Shape;969;p71"/>
          <p:cNvSpPr txBox="1"/>
          <p:nvPr/>
        </p:nvSpPr>
        <p:spPr>
          <a:xfrm>
            <a:off x="587950" y="1547100"/>
            <a:ext cx="7796400" cy="1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DO: 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➢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Create a dashboard and export the chart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➢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display the title, go to the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tab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970" name="Google Shape;97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950" y="3019699"/>
            <a:ext cx="10664427" cy="36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71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A first insight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2" name="Google Shape;97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8300" y="923100"/>
            <a:ext cx="946475" cy="11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72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978" name="Google Shape;978;p72"/>
          <p:cNvSpPr txBox="1"/>
          <p:nvPr/>
        </p:nvSpPr>
        <p:spPr>
          <a:xfrm>
            <a:off x="336275" y="1722950"/>
            <a:ext cx="7940700" cy="15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: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Create a prepare recipe from the </a:t>
            </a:r>
            <a:r>
              <a:rPr lang="fr-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tweet_data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dataset.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-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Store the output as a filesystem (CSV) dataset named </a:t>
            </a:r>
            <a: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tweet_data_prepared</a:t>
            </a:r>
            <a:endParaRPr sz="1800" i="1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979" name="Google Shape;9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875" y="3064550"/>
            <a:ext cx="4932274" cy="35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72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Prepare the data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73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987" name="Google Shape;987;p73"/>
          <p:cNvSpPr txBox="1"/>
          <p:nvPr/>
        </p:nvSpPr>
        <p:spPr>
          <a:xfrm>
            <a:off x="1259900" y="2007500"/>
            <a:ext cx="10397400" cy="4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: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 the prepare recipe, add a new step that to extract with regular expression all the mentions @user</a:t>
            </a: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Do not run the recipe yet</a:t>
            </a:r>
            <a:endParaRPr sz="1800" i="1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 regular expression, or regex, is a sequence of characters that defines a search pattern.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ex: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img_(\w+).*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  extracts from</a:t>
            </a:r>
            <a:r>
              <a:rPr lang="fr-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img_cat.png 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word “cat”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988" name="Google Shape;988;p73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Prepare the data</a:t>
            </a:r>
            <a:endParaRPr/>
          </a:p>
        </p:txBody>
      </p:sp>
      <p:pic>
        <p:nvPicPr>
          <p:cNvPr id="989" name="Google Shape;98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74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995" name="Google Shape;995;p74"/>
          <p:cNvSpPr txBox="1"/>
          <p:nvPr/>
        </p:nvSpPr>
        <p:spPr>
          <a:xfrm>
            <a:off x="560650" y="1417050"/>
            <a:ext cx="7796400" cy="1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: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Extract with regular expression all the mentions @user   </a:t>
            </a:r>
            <a:r>
              <a:rPr lang="fr-FR" sz="24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@(\w+)</a:t>
            </a: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Do not run the recipe yet </a:t>
            </a:r>
            <a:endParaRPr sz="1800" i="1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996" name="Google Shape;99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775" y="2751975"/>
            <a:ext cx="9791813" cy="3916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7" name="Google Shape;997;p74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Prepare the data</a:t>
            </a:r>
            <a:endParaRPr/>
          </a:p>
        </p:txBody>
      </p:sp>
      <p:pic>
        <p:nvPicPr>
          <p:cNvPr id="998" name="Google Shape;99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5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1004" name="Google Shape;1004;p75"/>
          <p:cNvSpPr txBox="1"/>
          <p:nvPr/>
        </p:nvSpPr>
        <p:spPr>
          <a:xfrm>
            <a:off x="646525" y="2005375"/>
            <a:ext cx="9892500" cy="26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: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Create a column to flag if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tweet 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contains “bite”</a:t>
            </a: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→ use a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formula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with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contains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Take a look at the </a:t>
            </a:r>
            <a:r>
              <a:rPr lang="fr-FR" sz="1800" b="1" i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reference</a:t>
            </a:r>
            <a: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!</a:t>
            </a:r>
            <a:b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 i="1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rabi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Check it worked by filtering on the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tweet 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column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005" name="Google Shape;1005;p75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Prepare the data</a:t>
            </a:r>
            <a:endParaRPr/>
          </a:p>
        </p:txBody>
      </p:sp>
      <p:pic>
        <p:nvPicPr>
          <p:cNvPr id="1006" name="Google Shape;100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0400" y="2003751"/>
            <a:ext cx="4403851" cy="3167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75"/>
          <p:cNvPicPr preferRelativeResize="0"/>
          <p:nvPr/>
        </p:nvPicPr>
        <p:blipFill rotWithShape="1">
          <a:blip r:embed="rId5">
            <a:alphaModFix/>
          </a:blip>
          <a:srcRect r="24271"/>
          <a:stretch/>
        </p:blipFill>
        <p:spPr>
          <a:xfrm>
            <a:off x="3287849" y="5273250"/>
            <a:ext cx="5226201" cy="15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76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1014" name="Google Shape;1014;p76"/>
          <p:cNvSpPr txBox="1"/>
          <p:nvPr/>
        </p:nvSpPr>
        <p:spPr>
          <a:xfrm>
            <a:off x="813000" y="2189100"/>
            <a:ext cx="107175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To get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insights from text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or use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machine learning models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, it is important not to work with raw text data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-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Normalize text: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	Café → cafe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-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Stem words: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	drinking, friendship → drink</a:t>
            </a:r>
            <a:r>
              <a:rPr lang="fr-FR" sz="1800" strike="sng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ing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, friend</a:t>
            </a:r>
            <a:r>
              <a:rPr lang="fr-FR" sz="1800" strike="sng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ship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→ drink, friend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-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Clear stop words: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	I drink a cup of coffee → </a:t>
            </a:r>
            <a:r>
              <a:rPr lang="fr-FR" sz="1800" strike="sng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drink </a:t>
            </a:r>
            <a:r>
              <a:rPr lang="fr-FR" sz="1800" strike="sng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cup </a:t>
            </a:r>
            <a:r>
              <a:rPr lang="fr-FR" sz="1800" strike="sng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of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coffee → drink cup coffee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015" name="Google Shape;1015;p76"/>
          <p:cNvSpPr txBox="1"/>
          <p:nvPr/>
        </p:nvSpPr>
        <p:spPr>
          <a:xfrm rot="1194658">
            <a:off x="9587611" y="7908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6" name="Google Shape;1016;p76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Text preparation concepts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7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1022" name="Google Shape;1022;p7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Text preparation concepts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3" name="Google Shape;102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77"/>
          <p:cNvSpPr txBox="1"/>
          <p:nvPr/>
        </p:nvSpPr>
        <p:spPr>
          <a:xfrm>
            <a:off x="646525" y="2100600"/>
            <a:ext cx="7796400" cy="1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: Simplify text: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Normalize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Stem words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Clear stop words</a:t>
            </a: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Do not run the recipe yet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025" name="Google Shape;102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25" y="3994800"/>
            <a:ext cx="8036749" cy="25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0"/>
          <p:cNvSpPr txBox="1">
            <a:spLocks noGrp="1"/>
          </p:cNvSpPr>
          <p:nvPr>
            <p:ph type="ctrTitle"/>
          </p:nvPr>
        </p:nvSpPr>
        <p:spPr>
          <a:xfrm>
            <a:off x="480000" y="992767"/>
            <a:ext cx="76512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Advanced design training</a:t>
            </a:r>
            <a:endParaRPr/>
          </a:p>
        </p:txBody>
      </p:sp>
      <p:sp>
        <p:nvSpPr>
          <p:cNvPr id="830" name="Google Shape;830;p60"/>
          <p:cNvSpPr txBox="1">
            <a:spLocks noGrp="1"/>
          </p:cNvSpPr>
          <p:nvPr>
            <p:ph type="subTitle" idx="1"/>
          </p:nvPr>
        </p:nvSpPr>
        <p:spPr>
          <a:xfrm>
            <a:off x="480000" y="3880433"/>
            <a:ext cx="111948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/>
              <a:t>Leverage visual and coding tools to design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8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1031" name="Google Shape;1031;p78"/>
          <p:cNvSpPr txBox="1"/>
          <p:nvPr/>
        </p:nvSpPr>
        <p:spPr>
          <a:xfrm>
            <a:off x="646525" y="2100600"/>
            <a:ext cx="7796400" cy="1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: Simplify text: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Normalize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Stem words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Clear stop words</a:t>
            </a: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Do not run the recipe yet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032" name="Google Shape;1032;p78"/>
          <p:cNvPicPr preferRelativeResize="0"/>
          <p:nvPr/>
        </p:nvPicPr>
        <p:blipFill rotWithShape="1">
          <a:blip r:embed="rId3">
            <a:alphaModFix/>
          </a:blip>
          <a:srcRect b="9494"/>
          <a:stretch/>
        </p:blipFill>
        <p:spPr>
          <a:xfrm>
            <a:off x="8683525" y="1817600"/>
            <a:ext cx="3411950" cy="49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78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Text preparation concepts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4" name="Google Shape;103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225" y="3994800"/>
            <a:ext cx="8036749" cy="25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9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1041" name="Google Shape;1041;p79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Text preparation concepts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2" name="Google Shape;104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79"/>
          <p:cNvSpPr txBox="1"/>
          <p:nvPr/>
        </p:nvSpPr>
        <p:spPr>
          <a:xfrm>
            <a:off x="779850" y="1863725"/>
            <a:ext cx="10877400" cy="25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DO: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Compute length of tweets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-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If you are </a:t>
            </a:r>
            <a: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 clicker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, use a formula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-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If you are </a:t>
            </a:r>
            <a: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 coder,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use a custom Python code processor </a:t>
            </a:r>
            <a:b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	Beware: if you run the prepare recipe on a cluster, the python code cannot be translated into a Spark job!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044" name="Google Shape;1044;p79"/>
          <p:cNvPicPr preferRelativeResize="0"/>
          <p:nvPr/>
        </p:nvPicPr>
        <p:blipFill rotWithShape="1">
          <a:blip r:embed="rId4">
            <a:alphaModFix/>
          </a:blip>
          <a:srcRect l="43387" t="68288"/>
          <a:stretch/>
        </p:blipFill>
        <p:spPr>
          <a:xfrm>
            <a:off x="230450" y="4223347"/>
            <a:ext cx="4727776" cy="189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8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1050" name="Google Shape;1050;p80"/>
          <p:cNvSpPr txBox="1"/>
          <p:nvPr/>
        </p:nvSpPr>
        <p:spPr>
          <a:xfrm>
            <a:off x="779850" y="1863725"/>
            <a:ext cx="10877400" cy="25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DO: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Compute length of tweets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-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If you are </a:t>
            </a:r>
            <a: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 clicker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, use a formula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-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If you are </a:t>
            </a:r>
            <a: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 coder,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use a custom Python code processor </a:t>
            </a:r>
            <a:b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	Beware: if you run the prepare recipe on a cluster, the Python code cannot be translated into a Spark job!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051" name="Google Shape;1051;p80"/>
          <p:cNvPicPr preferRelativeResize="0"/>
          <p:nvPr/>
        </p:nvPicPr>
        <p:blipFill rotWithShape="1">
          <a:blip r:embed="rId3">
            <a:alphaModFix/>
          </a:blip>
          <a:srcRect l="43387" t="68288"/>
          <a:stretch/>
        </p:blipFill>
        <p:spPr>
          <a:xfrm>
            <a:off x="230450" y="4223347"/>
            <a:ext cx="4727776" cy="189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80"/>
          <p:cNvPicPr preferRelativeResize="0"/>
          <p:nvPr/>
        </p:nvPicPr>
        <p:blipFill rotWithShape="1">
          <a:blip r:embed="rId3">
            <a:alphaModFix/>
          </a:blip>
          <a:srcRect b="55871"/>
          <a:stretch/>
        </p:blipFill>
        <p:spPr>
          <a:xfrm>
            <a:off x="5134500" y="4223350"/>
            <a:ext cx="6829198" cy="2155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80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Text preparation concepts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4" name="Google Shape;105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81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pic>
        <p:nvPicPr>
          <p:cNvPr id="1060" name="Google Shape;1060;p81"/>
          <p:cNvPicPr preferRelativeResize="0"/>
          <p:nvPr/>
        </p:nvPicPr>
        <p:blipFill rotWithShape="1">
          <a:blip r:embed="rId3">
            <a:alphaModFix/>
          </a:blip>
          <a:srcRect b="79984"/>
          <a:stretch/>
        </p:blipFill>
        <p:spPr>
          <a:xfrm>
            <a:off x="3447050" y="3351500"/>
            <a:ext cx="4235075" cy="80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81"/>
          <p:cNvSpPr txBox="1"/>
          <p:nvPr/>
        </p:nvSpPr>
        <p:spPr>
          <a:xfrm>
            <a:off x="603275" y="1842075"/>
            <a:ext cx="85899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DO: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Filter on the length column to show only rows where length &lt; 25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cxnSp>
        <p:nvCxnSpPr>
          <p:cNvPr id="1062" name="Google Shape;1062;p81"/>
          <p:cNvCxnSpPr/>
          <p:nvPr/>
        </p:nvCxnSpPr>
        <p:spPr>
          <a:xfrm flipH="1">
            <a:off x="5753725" y="2782050"/>
            <a:ext cx="2292900" cy="7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3" name="Google Shape;1063;p81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Filter short tweets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4" name="Google Shape;106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82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pic>
        <p:nvPicPr>
          <p:cNvPr id="1070" name="Google Shape;1070;p82"/>
          <p:cNvPicPr preferRelativeResize="0"/>
          <p:nvPr/>
        </p:nvPicPr>
        <p:blipFill rotWithShape="1">
          <a:blip r:embed="rId3">
            <a:alphaModFix/>
          </a:blip>
          <a:srcRect b="21266"/>
          <a:stretch/>
        </p:blipFill>
        <p:spPr>
          <a:xfrm>
            <a:off x="3447050" y="2665700"/>
            <a:ext cx="4235075" cy="31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82"/>
          <p:cNvSpPr txBox="1"/>
          <p:nvPr/>
        </p:nvSpPr>
        <p:spPr>
          <a:xfrm>
            <a:off x="603275" y="1842075"/>
            <a:ext cx="9026100" cy="4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DO: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Filter on the length column to show only rows where length &lt; 25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Those line are irrelevant,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 a new step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to remove them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cxnSp>
        <p:nvCxnSpPr>
          <p:cNvPr id="1072" name="Google Shape;1072;p82"/>
          <p:cNvCxnSpPr/>
          <p:nvPr/>
        </p:nvCxnSpPr>
        <p:spPr>
          <a:xfrm flipH="1">
            <a:off x="5753725" y="2096250"/>
            <a:ext cx="2292900" cy="7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3" name="Google Shape;1073;p82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Filter short tweets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4" name="Google Shape;107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83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1080" name="Google Shape;1080;p83"/>
          <p:cNvSpPr txBox="1"/>
          <p:nvPr/>
        </p:nvSpPr>
        <p:spPr>
          <a:xfrm>
            <a:off x="603275" y="1842075"/>
            <a:ext cx="9026100" cy="4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DO: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Filter on the length column to show only rows where length &lt; 25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Those line are irrelevant,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 a new step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to remove them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081" name="Google Shape;108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663" y="2368800"/>
            <a:ext cx="4206675" cy="343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83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Filter short tweets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3" name="Google Shape;108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4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1089" name="Google Shape;1089;p84"/>
          <p:cNvSpPr txBox="1"/>
          <p:nvPr/>
        </p:nvSpPr>
        <p:spPr>
          <a:xfrm>
            <a:off x="1042075" y="2451675"/>
            <a:ext cx="7796400" cy="1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tweet data is now enriched and cleaned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DO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-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run the recipe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090" name="Google Shape;109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203" y="4104550"/>
            <a:ext cx="4481101" cy="17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3300" y="2032850"/>
            <a:ext cx="1093600" cy="4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84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Run the recipe</a:t>
            </a:r>
            <a:endParaRPr/>
          </a:p>
        </p:txBody>
      </p:sp>
      <p:pic>
        <p:nvPicPr>
          <p:cNvPr id="1093" name="Google Shape;109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85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author data</a:t>
            </a:r>
            <a:endParaRPr/>
          </a:p>
        </p:txBody>
      </p:sp>
      <p:sp>
        <p:nvSpPr>
          <p:cNvPr id="1099" name="Google Shape;1099;p85"/>
          <p:cNvSpPr txBox="1"/>
          <p:nvPr/>
        </p:nvSpPr>
        <p:spPr>
          <a:xfrm>
            <a:off x="242525" y="2158200"/>
            <a:ext cx="6946500" cy="9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Let’s add some information about the author to our study.</a:t>
            </a:r>
            <a:endParaRPr sz="2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100" name="Google Shape;1100;p85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Author info to enrich the tweet dataset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1" name="Google Shape;1101;p85"/>
          <p:cNvPicPr preferRelativeResize="0"/>
          <p:nvPr/>
        </p:nvPicPr>
        <p:blipFill rotWithShape="1">
          <a:blip r:embed="rId3">
            <a:alphaModFix/>
          </a:blip>
          <a:srcRect b="2581"/>
          <a:stretch/>
        </p:blipFill>
        <p:spPr>
          <a:xfrm>
            <a:off x="76200" y="3429000"/>
            <a:ext cx="12039597" cy="26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375" y="4158164"/>
            <a:ext cx="6248399" cy="2283987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86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author data</a:t>
            </a:r>
            <a:endParaRPr/>
          </a:p>
        </p:txBody>
      </p:sp>
      <p:sp>
        <p:nvSpPr>
          <p:cNvPr id="1108" name="Google Shape;1108;p86"/>
          <p:cNvSpPr txBox="1"/>
          <p:nvPr/>
        </p:nvSpPr>
        <p:spPr>
          <a:xfrm>
            <a:off x="768750" y="1671600"/>
            <a:ext cx="10414500" cy="3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DO: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rabi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Create the author dataset from </a:t>
            </a: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filesystem_root:/data/shared/author_data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rabi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Explore the data and build graphs showing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total number of tweets per country (change the scale to better catch the distribution)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name of authors with the biggest nb_followers values and the label: human or company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rabi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Publish the viz in the dashboard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109" name="Google Shape;110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93" y="4363899"/>
            <a:ext cx="5196162" cy="207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70450" y="943462"/>
            <a:ext cx="1427325" cy="5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86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Author info to enrich the tweet dataset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86"/>
          <p:cNvSpPr txBox="1"/>
          <p:nvPr/>
        </p:nvSpPr>
        <p:spPr>
          <a:xfrm rot="1205942">
            <a:off x="8688302" y="4247650"/>
            <a:ext cx="2280268" cy="867063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See solution next slide !</a:t>
            </a:r>
            <a:endParaRPr sz="2400"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author data</a:t>
            </a:r>
            <a:endParaRPr/>
          </a:p>
        </p:txBody>
      </p:sp>
      <p:pic>
        <p:nvPicPr>
          <p:cNvPr id="1118" name="Google Shape;11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0450" y="943462"/>
            <a:ext cx="1427325" cy="5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8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Author info to enrich the tweet dataset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0" name="Google Shape;1120;p87"/>
          <p:cNvPicPr preferRelativeResize="0"/>
          <p:nvPr/>
        </p:nvPicPr>
        <p:blipFill rotWithShape="1">
          <a:blip r:embed="rId4">
            <a:alphaModFix/>
          </a:blip>
          <a:srcRect r="29582"/>
          <a:stretch/>
        </p:blipFill>
        <p:spPr>
          <a:xfrm>
            <a:off x="275925" y="2596725"/>
            <a:ext cx="5353274" cy="37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0575" y="1919675"/>
            <a:ext cx="2363992" cy="1160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3999" y="3080437"/>
            <a:ext cx="6258001" cy="3276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1"/>
          <p:cNvSpPr/>
          <p:nvPr/>
        </p:nvSpPr>
        <p:spPr>
          <a:xfrm>
            <a:off x="8700" y="801300"/>
            <a:ext cx="12174600" cy="9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61"/>
          <p:cNvSpPr/>
          <p:nvPr/>
        </p:nvSpPr>
        <p:spPr>
          <a:xfrm>
            <a:off x="2404650" y="954725"/>
            <a:ext cx="4582800" cy="65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61"/>
          <p:cNvSpPr/>
          <p:nvPr/>
        </p:nvSpPr>
        <p:spPr>
          <a:xfrm>
            <a:off x="8700" y="4758225"/>
            <a:ext cx="12174600" cy="9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61"/>
          <p:cNvSpPr/>
          <p:nvPr/>
        </p:nvSpPr>
        <p:spPr>
          <a:xfrm>
            <a:off x="11071025" y="4694325"/>
            <a:ext cx="1008000" cy="1044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61"/>
          <p:cNvSpPr/>
          <p:nvPr/>
        </p:nvSpPr>
        <p:spPr>
          <a:xfrm>
            <a:off x="8700" y="5846750"/>
            <a:ext cx="12174600" cy="9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61"/>
          <p:cNvSpPr/>
          <p:nvPr/>
        </p:nvSpPr>
        <p:spPr>
          <a:xfrm>
            <a:off x="9890625" y="5778550"/>
            <a:ext cx="1147800" cy="1044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1"/>
          <p:cNvSpPr/>
          <p:nvPr/>
        </p:nvSpPr>
        <p:spPr>
          <a:xfrm>
            <a:off x="8210963" y="5778550"/>
            <a:ext cx="1365900" cy="1044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61"/>
          <p:cNvSpPr/>
          <p:nvPr/>
        </p:nvSpPr>
        <p:spPr>
          <a:xfrm>
            <a:off x="8700" y="1948100"/>
            <a:ext cx="12174600" cy="9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61"/>
          <p:cNvSpPr/>
          <p:nvPr/>
        </p:nvSpPr>
        <p:spPr>
          <a:xfrm>
            <a:off x="8700" y="3072338"/>
            <a:ext cx="12174600" cy="9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61"/>
          <p:cNvSpPr txBox="1">
            <a:spLocks noGrp="1"/>
          </p:cNvSpPr>
          <p:nvPr>
            <p:ph type="body" idx="4294967295"/>
          </p:nvPr>
        </p:nvSpPr>
        <p:spPr>
          <a:xfrm>
            <a:off x="1044600" y="46878"/>
            <a:ext cx="101028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100"/>
              <a:buFont typeface="Arial"/>
              <a:buNone/>
            </a:pPr>
            <a:r>
              <a:rPr lang="fr-FR" sz="4500">
                <a:solidFill>
                  <a:srgbClr val="3B3838"/>
                </a:solidFill>
              </a:rPr>
              <a:t>Use the links - do not lose your way!</a:t>
            </a:r>
            <a:endParaRPr sz="16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5" name="Google Shape;845;p61"/>
          <p:cNvSpPr txBox="1"/>
          <p:nvPr/>
        </p:nvSpPr>
        <p:spPr>
          <a:xfrm>
            <a:off x="1340200" y="2143375"/>
            <a:ext cx="8811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rId3" action="ppaction://hlinksldjump"/>
              </a:rPr>
              <a:t>prep data</a:t>
            </a:r>
            <a:endParaRPr sz="1100"/>
          </a:p>
        </p:txBody>
      </p:sp>
      <p:sp>
        <p:nvSpPr>
          <p:cNvPr id="846" name="Google Shape;846;p61"/>
          <p:cNvSpPr txBox="1"/>
          <p:nvPr/>
        </p:nvSpPr>
        <p:spPr>
          <a:xfrm>
            <a:off x="2656218" y="1027860"/>
            <a:ext cx="712800" cy="5367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rId4" action="ppaction://hlinksldjump"/>
              </a:rPr>
              <a:t>Internal API</a:t>
            </a:r>
            <a:endParaRPr sz="1100"/>
          </a:p>
        </p:txBody>
      </p:sp>
      <p:sp>
        <p:nvSpPr>
          <p:cNvPr id="847" name="Google Shape;847;p61"/>
          <p:cNvSpPr txBox="1"/>
          <p:nvPr/>
        </p:nvSpPr>
        <p:spPr>
          <a:xfrm>
            <a:off x="3369025" y="3313425"/>
            <a:ext cx="22704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rId5" action="ppaction://hlinksldjump"/>
              </a:rPr>
              <a:t>code for clickers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rId6"/>
              </a:rPr>
              <a:t>plug in recipe</a:t>
            </a:r>
            <a:endParaRPr sz="1100"/>
          </a:p>
        </p:txBody>
      </p:sp>
      <p:sp>
        <p:nvSpPr>
          <p:cNvPr id="848" name="Google Shape;848;p61"/>
          <p:cNvSpPr txBox="1"/>
          <p:nvPr/>
        </p:nvSpPr>
        <p:spPr>
          <a:xfrm>
            <a:off x="7485250" y="2127025"/>
            <a:ext cx="20133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Flow views and actions</a:t>
            </a:r>
            <a:endParaRPr sz="1100"/>
          </a:p>
        </p:txBody>
      </p:sp>
      <p:sp>
        <p:nvSpPr>
          <p:cNvPr id="849" name="Google Shape;849;p61"/>
          <p:cNvSpPr txBox="1"/>
          <p:nvPr/>
        </p:nvSpPr>
        <p:spPr>
          <a:xfrm>
            <a:off x="9984550" y="2127025"/>
            <a:ext cx="10080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Windows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Top N</a:t>
            </a:r>
            <a:endParaRPr sz="1100"/>
          </a:p>
        </p:txBody>
      </p:sp>
      <p:sp>
        <p:nvSpPr>
          <p:cNvPr id="850" name="Google Shape;850;p61"/>
          <p:cNvSpPr txBox="1"/>
          <p:nvPr/>
        </p:nvSpPr>
        <p:spPr>
          <a:xfrm>
            <a:off x="4529358" y="6032656"/>
            <a:ext cx="14898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More coding capabilities</a:t>
            </a:r>
            <a:endParaRPr sz="1100"/>
          </a:p>
        </p:txBody>
      </p:sp>
      <p:sp>
        <p:nvSpPr>
          <p:cNvPr id="851" name="Google Shape;851;p61"/>
          <p:cNvSpPr txBox="1"/>
          <p:nvPr/>
        </p:nvSpPr>
        <p:spPr>
          <a:xfrm>
            <a:off x="6624540" y="4987727"/>
            <a:ext cx="10254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Make your own plugin</a:t>
            </a:r>
            <a:endParaRPr sz="1100"/>
          </a:p>
        </p:txBody>
      </p:sp>
      <p:sp>
        <p:nvSpPr>
          <p:cNvPr id="852" name="Google Shape;852;p61"/>
          <p:cNvSpPr txBox="1"/>
          <p:nvPr/>
        </p:nvSpPr>
        <p:spPr>
          <a:xfrm>
            <a:off x="8226375" y="6036825"/>
            <a:ext cx="12840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Text visual ML</a:t>
            </a:r>
            <a:endParaRPr sz="1100"/>
          </a:p>
        </p:txBody>
      </p:sp>
      <p:sp>
        <p:nvSpPr>
          <p:cNvPr id="853" name="Google Shape;853;p61"/>
          <p:cNvSpPr txBox="1"/>
          <p:nvPr/>
        </p:nvSpPr>
        <p:spPr>
          <a:xfrm>
            <a:off x="9982426" y="6032650"/>
            <a:ext cx="8811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Geo clustering</a:t>
            </a:r>
            <a:endParaRPr sz="1100"/>
          </a:p>
        </p:txBody>
      </p:sp>
      <p:sp>
        <p:nvSpPr>
          <p:cNvPr id="854" name="Google Shape;854;p61"/>
          <p:cNvSpPr txBox="1"/>
          <p:nvPr/>
        </p:nvSpPr>
        <p:spPr>
          <a:xfrm>
            <a:off x="11240577" y="4987727"/>
            <a:ext cx="7350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Dynamic SQL query</a:t>
            </a:r>
            <a:endParaRPr sz="1100"/>
          </a:p>
        </p:txBody>
      </p:sp>
      <p:sp>
        <p:nvSpPr>
          <p:cNvPr id="855" name="Google Shape;855;p61"/>
          <p:cNvSpPr txBox="1"/>
          <p:nvPr/>
        </p:nvSpPr>
        <p:spPr>
          <a:xfrm>
            <a:off x="3576700" y="1027850"/>
            <a:ext cx="831900" cy="5367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rId7" action="ppaction://hlinksldjump"/>
              </a:rPr>
              <a:t>Code env</a:t>
            </a:r>
            <a:endParaRPr sz="1100"/>
          </a:p>
        </p:txBody>
      </p:sp>
      <p:sp>
        <p:nvSpPr>
          <p:cNvPr id="856" name="Google Shape;856;p61"/>
          <p:cNvSpPr txBox="1"/>
          <p:nvPr/>
        </p:nvSpPr>
        <p:spPr>
          <a:xfrm>
            <a:off x="4670325" y="1027850"/>
            <a:ext cx="1147800" cy="5367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rId8" action="ppaction://hlinksldjump"/>
              </a:rPr>
              <a:t>Folders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rId9" action="ppaction://hlinksldjump"/>
              </a:rPr>
              <a:t>Static insights</a:t>
            </a:r>
            <a:endParaRPr sz="1100"/>
          </a:p>
        </p:txBody>
      </p:sp>
      <p:sp>
        <p:nvSpPr>
          <p:cNvPr id="857" name="Google Shape;857;p61"/>
          <p:cNvSpPr txBox="1"/>
          <p:nvPr/>
        </p:nvSpPr>
        <p:spPr>
          <a:xfrm>
            <a:off x="6051572" y="1027850"/>
            <a:ext cx="881100" cy="5367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rId10" action="ppaction://hlinksldjump"/>
              </a:rPr>
              <a:t>Python R notebooks</a:t>
            </a:r>
            <a:endParaRPr sz="1100"/>
          </a:p>
        </p:txBody>
      </p:sp>
      <p:cxnSp>
        <p:nvCxnSpPr>
          <p:cNvPr id="858" name="Google Shape;858;p61"/>
          <p:cNvCxnSpPr>
            <a:stCxn id="845" idx="3"/>
            <a:endCxn id="846" idx="1"/>
          </p:cNvCxnSpPr>
          <p:nvPr/>
        </p:nvCxnSpPr>
        <p:spPr>
          <a:xfrm rot="10800000" flipH="1">
            <a:off x="2221300" y="1296325"/>
            <a:ext cx="435000" cy="111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9" name="Google Shape;859;p61"/>
          <p:cNvCxnSpPr>
            <a:stCxn id="846" idx="3"/>
            <a:endCxn id="855" idx="1"/>
          </p:cNvCxnSpPr>
          <p:nvPr/>
        </p:nvCxnSpPr>
        <p:spPr>
          <a:xfrm>
            <a:off x="3369018" y="1296210"/>
            <a:ext cx="20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0" name="Google Shape;860;p61"/>
          <p:cNvCxnSpPr>
            <a:stCxn id="855" idx="3"/>
            <a:endCxn id="856" idx="1"/>
          </p:cNvCxnSpPr>
          <p:nvPr/>
        </p:nvCxnSpPr>
        <p:spPr>
          <a:xfrm>
            <a:off x="4408600" y="1296200"/>
            <a:ext cx="26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1" name="Google Shape;861;p61"/>
          <p:cNvCxnSpPr>
            <a:stCxn id="856" idx="3"/>
            <a:endCxn id="857" idx="1"/>
          </p:cNvCxnSpPr>
          <p:nvPr/>
        </p:nvCxnSpPr>
        <p:spPr>
          <a:xfrm>
            <a:off x="5818125" y="1296200"/>
            <a:ext cx="23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2" name="Google Shape;862;p61"/>
          <p:cNvCxnSpPr>
            <a:stCxn id="857" idx="3"/>
            <a:endCxn id="848" idx="1"/>
          </p:cNvCxnSpPr>
          <p:nvPr/>
        </p:nvCxnSpPr>
        <p:spPr>
          <a:xfrm>
            <a:off x="6932672" y="1296200"/>
            <a:ext cx="552600" cy="10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3" name="Google Shape;863;p61"/>
          <p:cNvCxnSpPr>
            <a:stCxn id="848" idx="3"/>
            <a:endCxn id="849" idx="1"/>
          </p:cNvCxnSpPr>
          <p:nvPr/>
        </p:nvCxnSpPr>
        <p:spPr>
          <a:xfrm>
            <a:off x="9498550" y="2395375"/>
            <a:ext cx="48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4" name="Google Shape;864;p61"/>
          <p:cNvCxnSpPr>
            <a:stCxn id="849" idx="3"/>
            <a:endCxn id="865" idx="2"/>
          </p:cNvCxnSpPr>
          <p:nvPr/>
        </p:nvCxnSpPr>
        <p:spPr>
          <a:xfrm rot="10800000" flipH="1">
            <a:off x="10992550" y="2395075"/>
            <a:ext cx="5574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5" name="Google Shape;865;p61"/>
          <p:cNvSpPr/>
          <p:nvPr/>
        </p:nvSpPr>
        <p:spPr>
          <a:xfrm>
            <a:off x="11549811" y="2142733"/>
            <a:ext cx="478800" cy="504900"/>
          </a:xfrm>
          <a:prstGeom prst="flowChartSummingJunc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6" name="Google Shape;866;p61"/>
          <p:cNvCxnSpPr>
            <a:stCxn id="867" idx="3"/>
            <a:endCxn id="850" idx="1"/>
          </p:cNvCxnSpPr>
          <p:nvPr/>
        </p:nvCxnSpPr>
        <p:spPr>
          <a:xfrm rot="10800000" flipH="1">
            <a:off x="4194651" y="6300975"/>
            <a:ext cx="3348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8" name="Google Shape;868;p61"/>
          <p:cNvCxnSpPr>
            <a:stCxn id="850" idx="3"/>
            <a:endCxn id="851" idx="1"/>
          </p:cNvCxnSpPr>
          <p:nvPr/>
        </p:nvCxnSpPr>
        <p:spPr>
          <a:xfrm rot="10800000" flipH="1">
            <a:off x="6019158" y="5256106"/>
            <a:ext cx="605400" cy="104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9" name="Google Shape;869;p61"/>
          <p:cNvCxnSpPr>
            <a:stCxn id="850" idx="3"/>
            <a:endCxn id="852" idx="1"/>
          </p:cNvCxnSpPr>
          <p:nvPr/>
        </p:nvCxnSpPr>
        <p:spPr>
          <a:xfrm>
            <a:off x="6019158" y="6301006"/>
            <a:ext cx="22071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0" name="Google Shape;870;p61"/>
          <p:cNvCxnSpPr>
            <a:stCxn id="851" idx="3"/>
            <a:endCxn id="852" idx="1"/>
          </p:cNvCxnSpPr>
          <p:nvPr/>
        </p:nvCxnSpPr>
        <p:spPr>
          <a:xfrm>
            <a:off x="7649940" y="5256077"/>
            <a:ext cx="576300" cy="104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1" name="Google Shape;871;p61"/>
          <p:cNvCxnSpPr>
            <a:stCxn id="852" idx="3"/>
            <a:endCxn id="840" idx="1"/>
          </p:cNvCxnSpPr>
          <p:nvPr/>
        </p:nvCxnSpPr>
        <p:spPr>
          <a:xfrm rot="10800000" flipH="1">
            <a:off x="9510375" y="6300975"/>
            <a:ext cx="3801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2" name="Google Shape;872;p61"/>
          <p:cNvCxnSpPr>
            <a:stCxn id="853" idx="3"/>
            <a:endCxn id="854" idx="1"/>
          </p:cNvCxnSpPr>
          <p:nvPr/>
        </p:nvCxnSpPr>
        <p:spPr>
          <a:xfrm rot="10800000" flipH="1">
            <a:off x="10863526" y="5256100"/>
            <a:ext cx="377100" cy="104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3" name="Google Shape;873;p61"/>
          <p:cNvCxnSpPr>
            <a:stCxn id="845" idx="3"/>
            <a:endCxn id="847" idx="1"/>
          </p:cNvCxnSpPr>
          <p:nvPr/>
        </p:nvCxnSpPr>
        <p:spPr>
          <a:xfrm>
            <a:off x="2221300" y="2411725"/>
            <a:ext cx="1147800" cy="117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4" name="Google Shape;874;p61"/>
          <p:cNvCxnSpPr>
            <a:stCxn id="847" idx="3"/>
            <a:endCxn id="848" idx="1"/>
          </p:cNvCxnSpPr>
          <p:nvPr/>
        </p:nvCxnSpPr>
        <p:spPr>
          <a:xfrm rot="10800000" flipH="1">
            <a:off x="5639425" y="2395275"/>
            <a:ext cx="1845900" cy="118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5" name="Google Shape;875;p61"/>
          <p:cNvCxnSpPr/>
          <p:nvPr/>
        </p:nvCxnSpPr>
        <p:spPr>
          <a:xfrm rot="10800000" flipH="1">
            <a:off x="-381775" y="4382625"/>
            <a:ext cx="13122300" cy="14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76" name="Google Shape;876;p61"/>
          <p:cNvSpPr txBox="1"/>
          <p:nvPr/>
        </p:nvSpPr>
        <p:spPr>
          <a:xfrm>
            <a:off x="254525" y="1084110"/>
            <a:ext cx="10080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Coders</a:t>
            </a:r>
            <a:endParaRPr/>
          </a:p>
        </p:txBody>
      </p:sp>
      <p:sp>
        <p:nvSpPr>
          <p:cNvPr id="877" name="Google Shape;877;p61"/>
          <p:cNvSpPr txBox="1"/>
          <p:nvPr/>
        </p:nvSpPr>
        <p:spPr>
          <a:xfrm>
            <a:off x="254525" y="2184186"/>
            <a:ext cx="10080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All</a:t>
            </a:r>
            <a:endParaRPr/>
          </a:p>
        </p:txBody>
      </p:sp>
      <p:sp>
        <p:nvSpPr>
          <p:cNvPr id="878" name="Google Shape;878;p61"/>
          <p:cNvSpPr txBox="1"/>
          <p:nvPr/>
        </p:nvSpPr>
        <p:spPr>
          <a:xfrm>
            <a:off x="254525" y="3369685"/>
            <a:ext cx="10080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Clickers</a:t>
            </a:r>
            <a:endParaRPr/>
          </a:p>
        </p:txBody>
      </p:sp>
      <p:sp>
        <p:nvSpPr>
          <p:cNvPr id="879" name="Google Shape;879;p61"/>
          <p:cNvSpPr txBox="1"/>
          <p:nvPr/>
        </p:nvSpPr>
        <p:spPr>
          <a:xfrm>
            <a:off x="254525" y="5043977"/>
            <a:ext cx="10080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Coders</a:t>
            </a:r>
            <a:endParaRPr/>
          </a:p>
        </p:txBody>
      </p:sp>
      <p:sp>
        <p:nvSpPr>
          <p:cNvPr id="880" name="Google Shape;880;p61"/>
          <p:cNvSpPr/>
          <p:nvPr/>
        </p:nvSpPr>
        <p:spPr>
          <a:xfrm>
            <a:off x="214150" y="944460"/>
            <a:ext cx="1008000" cy="703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61"/>
          <p:cNvSpPr txBox="1"/>
          <p:nvPr/>
        </p:nvSpPr>
        <p:spPr>
          <a:xfrm>
            <a:off x="254525" y="6088906"/>
            <a:ext cx="10080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All</a:t>
            </a:r>
            <a:endParaRPr/>
          </a:p>
        </p:txBody>
      </p:sp>
      <p:sp>
        <p:nvSpPr>
          <p:cNvPr id="882" name="Google Shape;882;p61"/>
          <p:cNvSpPr/>
          <p:nvPr/>
        </p:nvSpPr>
        <p:spPr>
          <a:xfrm>
            <a:off x="214150" y="3230035"/>
            <a:ext cx="1008000" cy="703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61"/>
          <p:cNvSpPr/>
          <p:nvPr/>
        </p:nvSpPr>
        <p:spPr>
          <a:xfrm>
            <a:off x="214150" y="2083986"/>
            <a:ext cx="1008000" cy="655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61"/>
          <p:cNvSpPr/>
          <p:nvPr/>
        </p:nvSpPr>
        <p:spPr>
          <a:xfrm>
            <a:off x="214150" y="5949256"/>
            <a:ext cx="1008000" cy="703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61"/>
          <p:cNvSpPr/>
          <p:nvPr/>
        </p:nvSpPr>
        <p:spPr>
          <a:xfrm>
            <a:off x="214150" y="4904327"/>
            <a:ext cx="1008000" cy="703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61"/>
          <p:cNvSpPr txBox="1"/>
          <p:nvPr/>
        </p:nvSpPr>
        <p:spPr>
          <a:xfrm>
            <a:off x="8419863" y="5256100"/>
            <a:ext cx="1025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chemeClr val="accent2"/>
                </a:solidFill>
              </a:rPr>
              <a:t>Optional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887" name="Google Shape;887;p61"/>
          <p:cNvSpPr txBox="1"/>
          <p:nvPr/>
        </p:nvSpPr>
        <p:spPr>
          <a:xfrm>
            <a:off x="11163263" y="5739225"/>
            <a:ext cx="1025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chemeClr val="accent2"/>
                </a:solidFill>
              </a:rPr>
              <a:t>Optional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888" name="Google Shape;888;p61"/>
          <p:cNvSpPr txBox="1"/>
          <p:nvPr/>
        </p:nvSpPr>
        <p:spPr>
          <a:xfrm>
            <a:off x="2059326" y="6036825"/>
            <a:ext cx="8811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SQL notebooks</a:t>
            </a:r>
            <a:endParaRPr sz="1100"/>
          </a:p>
        </p:txBody>
      </p:sp>
      <p:sp>
        <p:nvSpPr>
          <p:cNvPr id="867" name="Google Shape;867;p61"/>
          <p:cNvSpPr txBox="1"/>
          <p:nvPr/>
        </p:nvSpPr>
        <p:spPr>
          <a:xfrm>
            <a:off x="3362751" y="6036825"/>
            <a:ext cx="8319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variables</a:t>
            </a:r>
            <a:endParaRPr sz="1100"/>
          </a:p>
        </p:txBody>
      </p:sp>
      <p:cxnSp>
        <p:nvCxnSpPr>
          <p:cNvPr id="889" name="Google Shape;889;p61"/>
          <p:cNvCxnSpPr>
            <a:stCxn id="888" idx="3"/>
            <a:endCxn id="867" idx="1"/>
          </p:cNvCxnSpPr>
          <p:nvPr/>
        </p:nvCxnSpPr>
        <p:spPr>
          <a:xfrm>
            <a:off x="2940426" y="6305175"/>
            <a:ext cx="42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0" name="Google Shape;890;p61"/>
          <p:cNvSpPr/>
          <p:nvPr/>
        </p:nvSpPr>
        <p:spPr>
          <a:xfrm>
            <a:off x="1321761" y="6044783"/>
            <a:ext cx="478800" cy="504900"/>
          </a:xfrm>
          <a:prstGeom prst="flowChartSummingJunc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61"/>
          <p:cNvSpPr txBox="1"/>
          <p:nvPr/>
        </p:nvSpPr>
        <p:spPr>
          <a:xfrm>
            <a:off x="9830213" y="5256100"/>
            <a:ext cx="1025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chemeClr val="accent2"/>
                </a:solidFill>
              </a:rPr>
              <a:t>Optional</a:t>
            </a:r>
            <a:endParaRPr b="1">
              <a:solidFill>
                <a:schemeClr val="accent2"/>
              </a:solidFill>
            </a:endParaRPr>
          </a:p>
        </p:txBody>
      </p:sp>
      <p:cxnSp>
        <p:nvCxnSpPr>
          <p:cNvPr id="892" name="Google Shape;892;p61"/>
          <p:cNvCxnSpPr>
            <a:stCxn id="890" idx="6"/>
            <a:endCxn id="888" idx="1"/>
          </p:cNvCxnSpPr>
          <p:nvPr/>
        </p:nvCxnSpPr>
        <p:spPr>
          <a:xfrm>
            <a:off x="1800561" y="6297233"/>
            <a:ext cx="258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88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author data</a:t>
            </a:r>
            <a:endParaRPr/>
          </a:p>
        </p:txBody>
      </p:sp>
      <p:sp>
        <p:nvSpPr>
          <p:cNvPr id="1128" name="Google Shape;1128;p88"/>
          <p:cNvSpPr txBox="1"/>
          <p:nvPr/>
        </p:nvSpPr>
        <p:spPr>
          <a:xfrm>
            <a:off x="674550" y="2299400"/>
            <a:ext cx="92841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Now, we enrich the tweet dataset with information about the author of the tweet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DO: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-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Join the author and tweet datasets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-"/>
            </a:pPr>
            <a: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Put the author name aside every tweet 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29" name="Google Shape;112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00" y="3955975"/>
            <a:ext cx="5134699" cy="26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7100" y="804198"/>
            <a:ext cx="1093600" cy="103679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88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Author info to enrich the tweet dataset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2" name="Google Shape;1132;p88"/>
          <p:cNvGrpSpPr/>
          <p:nvPr/>
        </p:nvGrpSpPr>
        <p:grpSpPr>
          <a:xfrm>
            <a:off x="6096000" y="4380400"/>
            <a:ext cx="5791975" cy="1619000"/>
            <a:chOff x="6096000" y="4380400"/>
            <a:chExt cx="5791975" cy="1619000"/>
          </a:xfrm>
        </p:grpSpPr>
        <p:pic>
          <p:nvPicPr>
            <p:cNvPr id="1133" name="Google Shape;1133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96000" y="4380400"/>
              <a:ext cx="5791975" cy="161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4" name="Google Shape;1134;p88"/>
            <p:cNvPicPr preferRelativeResize="0"/>
            <p:nvPr/>
          </p:nvPicPr>
          <p:blipFill rotWithShape="1">
            <a:blip r:embed="rId6">
              <a:alphaModFix/>
            </a:blip>
            <a:srcRect l="21396" b="15045"/>
            <a:stretch/>
          </p:blipFill>
          <p:spPr>
            <a:xfrm>
              <a:off x="6881325" y="5118600"/>
              <a:ext cx="4058576" cy="88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5" name="Google Shape;1135;p88"/>
            <p:cNvPicPr preferRelativeResize="0"/>
            <p:nvPr/>
          </p:nvPicPr>
          <p:blipFill rotWithShape="1">
            <a:blip r:embed="rId6">
              <a:alphaModFix/>
            </a:blip>
            <a:srcRect r="38942" b="15045"/>
            <a:stretch/>
          </p:blipFill>
          <p:spPr>
            <a:xfrm>
              <a:off x="6157750" y="5118600"/>
              <a:ext cx="3152450" cy="8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89"/>
          <p:cNvSpPr txBox="1"/>
          <p:nvPr/>
        </p:nvSpPr>
        <p:spPr>
          <a:xfrm>
            <a:off x="187200" y="682425"/>
            <a:ext cx="7004100" cy="4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In the next slides, to investigate the sentiment of people reactions, we: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Create a column with the polarity of the tweet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Create a wordcloud from the tweets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141" name="Google Shape;114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25" y="2951588"/>
            <a:ext cx="3329676" cy="168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89"/>
          <p:cNvPicPr preferRelativeResize="0"/>
          <p:nvPr/>
        </p:nvPicPr>
        <p:blipFill rotWithShape="1">
          <a:blip r:embed="rId4">
            <a:alphaModFix/>
          </a:blip>
          <a:srcRect l="9500" t="26661" r="52437" b="57267"/>
          <a:stretch/>
        </p:blipFill>
        <p:spPr>
          <a:xfrm>
            <a:off x="1722900" y="1738538"/>
            <a:ext cx="4085402" cy="5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89"/>
          <p:cNvSpPr txBox="1"/>
          <p:nvPr/>
        </p:nvSpPr>
        <p:spPr>
          <a:xfrm>
            <a:off x="415800" y="4780350"/>
            <a:ext cx="7640700" cy="1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These features are not natively included in DSS, they have to be recoded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by you if you are a Python or R coder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by any coder from your team, then a visual interface will be available and you will be able use those features without seeing a single line of code!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144" name="Google Shape;1144;p89"/>
          <p:cNvSpPr txBox="1"/>
          <p:nvPr/>
        </p:nvSpPr>
        <p:spPr>
          <a:xfrm rot="1205942">
            <a:off x="9402302" y="720275"/>
            <a:ext cx="2280268" cy="867063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WHAT’S NEXT ?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45" name="Google Shape;1145;p89"/>
          <p:cNvSpPr txBox="1">
            <a:spLocks noGrp="1"/>
          </p:cNvSpPr>
          <p:nvPr>
            <p:ph type="body" idx="4294967295"/>
          </p:nvPr>
        </p:nvSpPr>
        <p:spPr>
          <a:xfrm>
            <a:off x="187199" y="152704"/>
            <a:ext cx="2100000" cy="6546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chemeClr val="accent1"/>
                </a:solidFill>
              </a:rPr>
              <a:t>Coding in DSS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90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Coding in DSS</a:t>
            </a:r>
            <a:endParaRPr/>
          </a:p>
        </p:txBody>
      </p:sp>
      <p:sp>
        <p:nvSpPr>
          <p:cNvPr id="1151" name="Google Shape;1151;p90"/>
          <p:cNvSpPr txBox="1"/>
          <p:nvPr/>
        </p:nvSpPr>
        <p:spPr>
          <a:xfrm>
            <a:off x="2136250" y="2949400"/>
            <a:ext cx="6116400" cy="21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Char char="➢"/>
            </a:pPr>
            <a:r>
              <a:rPr lang="fr-FR" sz="2400">
                <a:latin typeface="Source Sans Pro Light"/>
                <a:ea typeface="Source Sans Pro Light"/>
                <a:cs typeface="Source Sans Pro Light"/>
                <a:sym typeface="Source Sans Pro Light"/>
              </a:rPr>
              <a:t>For coders go </a:t>
            </a:r>
            <a:r>
              <a:rPr lang="fr-FR" sz="2400" u="sng">
                <a:solidFill>
                  <a:schemeClr val="hlink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3" action="ppaction://hlinksldjump"/>
              </a:rPr>
              <a:t>here</a:t>
            </a:r>
            <a:br>
              <a:rPr lang="fr-FR" sz="24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24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24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Char char="➢"/>
            </a:pPr>
            <a:r>
              <a:rPr lang="fr-FR" sz="2400">
                <a:latin typeface="Source Sans Pro Light"/>
                <a:ea typeface="Source Sans Pro Light"/>
                <a:cs typeface="Source Sans Pro Light"/>
                <a:sym typeface="Source Sans Pro Light"/>
              </a:rPr>
              <a:t>For clickers go </a:t>
            </a:r>
            <a:r>
              <a:rPr lang="fr-FR" sz="2400" u="sng">
                <a:solidFill>
                  <a:schemeClr val="hlink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4" action="ppaction://hlinksldjump"/>
              </a:rPr>
              <a:t>here</a:t>
            </a:r>
            <a:endParaRPr sz="24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152" name="Google Shape;1152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5723" y="1568650"/>
            <a:ext cx="2234400" cy="22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90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25365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What’s next 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1"/>
          <p:cNvSpPr txBox="1">
            <a:spLocks noGrp="1"/>
          </p:cNvSpPr>
          <p:nvPr>
            <p:ph type="ctrTitle"/>
          </p:nvPr>
        </p:nvSpPr>
        <p:spPr>
          <a:xfrm>
            <a:off x="962075" y="2911925"/>
            <a:ext cx="78558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>
                <a:solidFill>
                  <a:srgbClr val="434343"/>
                </a:solidFill>
              </a:rPr>
              <a:t>Python and R recipes</a:t>
            </a:r>
            <a:endParaRPr sz="5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2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The APIs in DSS</a:t>
            </a:r>
            <a:endParaRPr/>
          </a:p>
        </p:txBody>
      </p:sp>
      <p:sp>
        <p:nvSpPr>
          <p:cNvPr id="1165" name="Google Shape;1165;p92"/>
          <p:cNvSpPr txBox="1">
            <a:spLocks noGrp="1"/>
          </p:cNvSpPr>
          <p:nvPr>
            <p:ph type="body" idx="1"/>
          </p:nvPr>
        </p:nvSpPr>
        <p:spPr>
          <a:xfrm>
            <a:off x="997600" y="2072850"/>
            <a:ext cx="5496000" cy="358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latin typeface="Source Sans Pro"/>
                <a:ea typeface="Source Sans Pro"/>
                <a:cs typeface="Source Sans Pro"/>
                <a:sym typeface="Source Sans Pro"/>
              </a:rPr>
              <a:t>Internal API</a:t>
            </a:r>
            <a:endParaRPr sz="14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Pro Light"/>
              <a:buChar char="●"/>
            </a:pPr>
            <a:r>
              <a:rPr lang="fr-FR" sz="1400"/>
              <a:t>Interacting with Datasets, Models, Recipes, performing dynamic SQL queries, and more inside DSS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1400"/>
              <a:t>Python, R, Javascript, and Scala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FR" sz="1400"/>
              <a:t>Python has most functionality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1400"/>
              <a:t>Great to use in Recipes, Notebooks, Custom Scenarios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400" b="1">
                <a:latin typeface="Source Sans Pro"/>
                <a:ea typeface="Source Sans Pro"/>
                <a:cs typeface="Source Sans Pro"/>
                <a:sym typeface="Source Sans Pro"/>
              </a:rPr>
              <a:t>Public API (DSS </a:t>
            </a:r>
            <a:r>
              <a:rPr lang="fr-FR" sz="1400" b="1"/>
              <a:t>REST</a:t>
            </a:r>
            <a:r>
              <a:rPr lang="fr-FR" sz="1400" b="1">
                <a:latin typeface="Source Sans Pro"/>
                <a:ea typeface="Source Sans Pro"/>
                <a:cs typeface="Source Sans Pro"/>
                <a:sym typeface="Source Sans Pro"/>
              </a:rPr>
              <a:t> API)</a:t>
            </a:r>
            <a:endParaRPr sz="14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Pro Light"/>
              <a:buChar char="●"/>
            </a:pPr>
            <a:r>
              <a:rPr lang="fr-FR" sz="1400"/>
              <a:t>Can be used internally and in an external system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1400"/>
              <a:t>Can perform a large number of administration and maintenance operations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1400"/>
              <a:t>HTTP REST API and as a Python API Client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400" b="1">
                <a:latin typeface="Source Sans Pro"/>
                <a:ea typeface="Source Sans Pro"/>
                <a:cs typeface="Source Sans Pro"/>
                <a:sym typeface="Source Sans Pro"/>
              </a:rPr>
              <a:t>API Endpoints</a:t>
            </a:r>
            <a:endParaRPr sz="14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1400"/>
              <a:t>Create Custom Endpoints for real time scoring inside and outside DSS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1400"/>
              <a:t>Endpoints are REST APIs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1400"/>
              <a:t>Custom Python/R functions/models, SQL Queries, and more</a:t>
            </a:r>
            <a:endParaRPr sz="1400"/>
          </a:p>
        </p:txBody>
      </p:sp>
      <p:pic>
        <p:nvPicPr>
          <p:cNvPr id="1166" name="Google Shape;116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563" y="4777492"/>
            <a:ext cx="2479576" cy="2100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8050" y="2278879"/>
            <a:ext cx="3018600" cy="70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3888" y="3191450"/>
            <a:ext cx="3526924" cy="14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92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APIs that interacts with many parts of the Platform</a:t>
            </a:r>
            <a:endParaRPr/>
          </a:p>
        </p:txBody>
      </p:sp>
      <p:sp>
        <p:nvSpPr>
          <p:cNvPr id="1170" name="Google Shape;1170;p92"/>
          <p:cNvSpPr txBox="1"/>
          <p:nvPr/>
        </p:nvSpPr>
        <p:spPr>
          <a:xfrm rot="1194658">
            <a:off x="9587611" y="7908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93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The APIs in DSS</a:t>
            </a:r>
            <a:endParaRPr/>
          </a:p>
        </p:txBody>
      </p:sp>
      <p:sp>
        <p:nvSpPr>
          <p:cNvPr id="1176" name="Google Shape;1176;p93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DIfferences and Use Cases</a:t>
            </a:r>
            <a:endParaRPr/>
          </a:p>
        </p:txBody>
      </p:sp>
      <p:sp>
        <p:nvSpPr>
          <p:cNvPr id="1177" name="Google Shape;1177;p93"/>
          <p:cNvSpPr txBox="1"/>
          <p:nvPr/>
        </p:nvSpPr>
        <p:spPr>
          <a:xfrm rot="1194658">
            <a:off x="9587611" y="7908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78" name="Google Shape;1178;p93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64671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/>
              <a:t>Which API could we use to build the polarity column and wordcloud ?</a:t>
            </a:r>
            <a:endParaRPr sz="14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❏"/>
            </a:pPr>
            <a:r>
              <a:rPr lang="fr-FR" sz="1400" b="1">
                <a:latin typeface="Source Sans Pro"/>
                <a:ea typeface="Source Sans Pro"/>
                <a:cs typeface="Source Sans Pro"/>
                <a:sym typeface="Source Sans Pro"/>
              </a:rPr>
              <a:t>Internal API</a:t>
            </a:r>
            <a:endParaRPr sz="14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❏"/>
            </a:pPr>
            <a:r>
              <a:rPr lang="fr-FR" sz="1400" b="1">
                <a:latin typeface="Source Sans Pro"/>
                <a:ea typeface="Source Sans Pro"/>
                <a:cs typeface="Source Sans Pro"/>
                <a:sym typeface="Source Sans Pro"/>
              </a:rPr>
              <a:t>Public API (DSS </a:t>
            </a:r>
            <a:r>
              <a:rPr lang="fr-FR" sz="1400" b="1"/>
              <a:t>REST</a:t>
            </a:r>
            <a:r>
              <a:rPr lang="fr-FR" sz="1400" b="1">
                <a:latin typeface="Source Sans Pro"/>
                <a:ea typeface="Source Sans Pro"/>
                <a:cs typeface="Source Sans Pro"/>
                <a:sym typeface="Source Sans Pro"/>
              </a:rPr>
              <a:t> API)</a:t>
            </a:r>
            <a:endParaRPr sz="14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❏"/>
            </a:pPr>
            <a:r>
              <a:rPr lang="fr-FR" sz="1400" b="1">
                <a:latin typeface="Source Sans Pro"/>
                <a:ea typeface="Source Sans Pro"/>
                <a:cs typeface="Source Sans Pro"/>
                <a:sym typeface="Source Sans Pro"/>
              </a:rPr>
              <a:t>API Endpoints</a:t>
            </a:r>
            <a:endParaRPr sz="14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94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The APIs in DSS</a:t>
            </a:r>
            <a:endParaRPr/>
          </a:p>
        </p:txBody>
      </p:sp>
      <p:sp>
        <p:nvSpPr>
          <p:cNvPr id="1184" name="Google Shape;1184;p94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6496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dk1"/>
                </a:solidFill>
              </a:rPr>
              <a:t>Which API could we use to build the polarity column and wordcloud ?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❏"/>
            </a:pPr>
            <a:r>
              <a:rPr lang="fr-FR" sz="1400" b="1">
                <a:latin typeface="Source Sans Pro"/>
                <a:ea typeface="Source Sans Pro"/>
                <a:cs typeface="Source Sans Pro"/>
                <a:sym typeface="Source Sans Pro"/>
              </a:rPr>
              <a:t>Internal API</a:t>
            </a:r>
            <a:endParaRPr sz="14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❏"/>
            </a:pPr>
            <a:r>
              <a:rPr lang="fr-FR" sz="1400" b="1">
                <a:latin typeface="Source Sans Pro"/>
                <a:ea typeface="Source Sans Pro"/>
                <a:cs typeface="Source Sans Pro"/>
                <a:sym typeface="Source Sans Pro"/>
              </a:rPr>
              <a:t>Public API (DSS Rest API)</a:t>
            </a:r>
            <a:endParaRPr sz="14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❏"/>
            </a:pPr>
            <a:r>
              <a:rPr lang="fr-FR" sz="1400" b="1">
                <a:latin typeface="Source Sans Pro"/>
                <a:ea typeface="Source Sans Pro"/>
                <a:cs typeface="Source Sans Pro"/>
                <a:sym typeface="Source Sans Pro"/>
              </a:rPr>
              <a:t>API Endpoints</a:t>
            </a:r>
            <a:endParaRPr sz="14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5" name="Google Shape;118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99" y="2171028"/>
            <a:ext cx="330475" cy="286848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94"/>
          <p:cNvSpPr txBox="1"/>
          <p:nvPr/>
        </p:nvSpPr>
        <p:spPr>
          <a:xfrm>
            <a:off x="950175" y="3780775"/>
            <a:ext cx="10628100" cy="25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Noto Sans Symbols"/>
              <a:buChar char="➢"/>
            </a:pPr>
            <a:r>
              <a:rPr lang="fr-FR" sz="18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Python / R recipes and notebooks enable you to have custom recipes that run pure code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Noto Sans Symbols"/>
              <a:buChar char="➢"/>
            </a:pPr>
            <a:r>
              <a:rPr lang="fr-FR" sz="18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 the “dataiku package” DSS has specific functions to read and write data </a:t>
            </a: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187" name="Google Shape;1187;p94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DIfferences and Use Cases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94"/>
          <p:cNvSpPr txBox="1"/>
          <p:nvPr/>
        </p:nvSpPr>
        <p:spPr>
          <a:xfrm rot="1194658">
            <a:off x="9587611" y="7908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95"/>
          <p:cNvSpPr txBox="1">
            <a:spLocks noGrp="1"/>
          </p:cNvSpPr>
          <p:nvPr>
            <p:ph type="ctrTitle"/>
          </p:nvPr>
        </p:nvSpPr>
        <p:spPr>
          <a:xfrm>
            <a:off x="962075" y="2911919"/>
            <a:ext cx="52539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>
                <a:solidFill>
                  <a:srgbClr val="434343"/>
                </a:solidFill>
              </a:rPr>
              <a:t>DSS internal API</a:t>
            </a:r>
            <a:endParaRPr sz="5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96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DSS Internal API</a:t>
            </a:r>
            <a:endParaRPr/>
          </a:p>
        </p:txBody>
      </p:sp>
      <p:sp>
        <p:nvSpPr>
          <p:cNvPr id="1200" name="Google Shape;1200;p96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96288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Creation of a new column with the polarity of the tweet</a:t>
            </a:r>
            <a:br>
              <a:rPr lang="fr-FR" sz="18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Noto Sans Symbols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DO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Create a Python or R recipe from the latest dataset and name the output dataset </a:t>
            </a:r>
            <a:r>
              <a:rPr lang="fr-FR" sz="1800" b="1"/>
              <a:t>sentiment</a:t>
            </a:r>
            <a:endParaRPr sz="1800" b="1"/>
          </a:p>
          <a:p>
            <a:pPr marL="285750" marR="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Noto Sans Symbols"/>
              <a:buNone/>
            </a:pPr>
            <a:endParaRPr sz="1800" i="0" u="none" strike="noStrike" cap="non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grpSp>
        <p:nvGrpSpPr>
          <p:cNvPr id="1201" name="Google Shape;1201;p96"/>
          <p:cNvGrpSpPr/>
          <p:nvPr/>
        </p:nvGrpSpPr>
        <p:grpSpPr>
          <a:xfrm>
            <a:off x="2055849" y="3816375"/>
            <a:ext cx="2839401" cy="2452600"/>
            <a:chOff x="5156274" y="3049100"/>
            <a:chExt cx="2839401" cy="2452600"/>
          </a:xfrm>
        </p:grpSpPr>
        <p:pic>
          <p:nvPicPr>
            <p:cNvPr id="1202" name="Google Shape;1202;p96"/>
            <p:cNvPicPr preferRelativeResize="0"/>
            <p:nvPr/>
          </p:nvPicPr>
          <p:blipFill rotWithShape="1">
            <a:blip r:embed="rId3">
              <a:alphaModFix/>
            </a:blip>
            <a:srcRect l="60813"/>
            <a:stretch/>
          </p:blipFill>
          <p:spPr>
            <a:xfrm>
              <a:off x="5156274" y="3049100"/>
              <a:ext cx="2839401" cy="2452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203" name="Google Shape;1203;p96"/>
            <p:cNvSpPr/>
            <p:nvPr/>
          </p:nvSpPr>
          <p:spPr>
            <a:xfrm>
              <a:off x="5380075" y="4918125"/>
              <a:ext cx="1232400" cy="5835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96"/>
          <p:cNvGrpSpPr/>
          <p:nvPr/>
        </p:nvGrpSpPr>
        <p:grpSpPr>
          <a:xfrm>
            <a:off x="10559100" y="836375"/>
            <a:ext cx="1539200" cy="964700"/>
            <a:chOff x="10482900" y="1293575"/>
            <a:chExt cx="1539200" cy="964700"/>
          </a:xfrm>
        </p:grpSpPr>
        <p:pic>
          <p:nvPicPr>
            <p:cNvPr id="1205" name="Google Shape;1205;p96"/>
            <p:cNvPicPr preferRelativeResize="0"/>
            <p:nvPr/>
          </p:nvPicPr>
          <p:blipFill rotWithShape="1">
            <a:blip r:embed="rId4">
              <a:alphaModFix/>
            </a:blip>
            <a:srcRect r="51923"/>
            <a:stretch/>
          </p:blipFill>
          <p:spPr>
            <a:xfrm>
              <a:off x="10482900" y="1293575"/>
              <a:ext cx="881200" cy="96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6" name="Google Shape;1206;p96"/>
            <p:cNvPicPr preferRelativeResize="0"/>
            <p:nvPr/>
          </p:nvPicPr>
          <p:blipFill rotWithShape="1">
            <a:blip r:embed="rId4">
              <a:alphaModFix/>
            </a:blip>
            <a:srcRect l="59967"/>
            <a:stretch/>
          </p:blipFill>
          <p:spPr>
            <a:xfrm>
              <a:off x="11288350" y="1293575"/>
              <a:ext cx="733750" cy="964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7" name="Google Shape;1207;p96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Datasets</a:t>
            </a:r>
            <a:endParaRPr/>
          </a:p>
        </p:txBody>
      </p:sp>
      <p:pic>
        <p:nvPicPr>
          <p:cNvPr id="1208" name="Google Shape;1208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5350" y="3516375"/>
            <a:ext cx="3834047" cy="305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9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DSS Internal API</a:t>
            </a:r>
            <a:endParaRPr/>
          </a:p>
        </p:txBody>
      </p:sp>
      <p:sp>
        <p:nvSpPr>
          <p:cNvPr id="1214" name="Google Shape;1214;p97"/>
          <p:cNvSpPr txBox="1">
            <a:spLocks noGrp="1"/>
          </p:cNvSpPr>
          <p:nvPr>
            <p:ph type="body" idx="1"/>
          </p:nvPr>
        </p:nvSpPr>
        <p:spPr>
          <a:xfrm>
            <a:off x="480000" y="1658700"/>
            <a:ext cx="5496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Noto Sans Symbols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Look at the code of your recipe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Noto Sans Symbols"/>
              <a:buNone/>
            </a:pPr>
            <a:endParaRPr sz="1800" i="0" u="none" strike="noStrike" cap="non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grpSp>
        <p:nvGrpSpPr>
          <p:cNvPr id="1215" name="Google Shape;1215;p97"/>
          <p:cNvGrpSpPr/>
          <p:nvPr/>
        </p:nvGrpSpPr>
        <p:grpSpPr>
          <a:xfrm>
            <a:off x="237068" y="2083738"/>
            <a:ext cx="11960583" cy="4448664"/>
            <a:chOff x="237068" y="1812813"/>
            <a:chExt cx="11960583" cy="4448664"/>
          </a:xfrm>
        </p:grpSpPr>
        <p:pic>
          <p:nvPicPr>
            <p:cNvPr id="1216" name="Google Shape;1216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51125" y="1812812"/>
              <a:ext cx="7496687" cy="32323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17" name="Google Shape;1217;p97"/>
            <p:cNvCxnSpPr/>
            <p:nvPr/>
          </p:nvCxnSpPr>
          <p:spPr>
            <a:xfrm rot="10800000" flipH="1">
              <a:off x="2496608" y="2272433"/>
              <a:ext cx="900900" cy="5385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1218" name="Google Shape;1218;p97"/>
            <p:cNvCxnSpPr/>
            <p:nvPr/>
          </p:nvCxnSpPr>
          <p:spPr>
            <a:xfrm rot="10800000" flipH="1">
              <a:off x="2496608" y="3445967"/>
              <a:ext cx="967200" cy="1947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1219" name="Google Shape;1219;p97"/>
            <p:cNvCxnSpPr/>
            <p:nvPr/>
          </p:nvCxnSpPr>
          <p:spPr>
            <a:xfrm rot="10800000" flipH="1">
              <a:off x="2496608" y="3674467"/>
              <a:ext cx="967200" cy="9822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1220" name="Google Shape;1220;p97"/>
            <p:cNvCxnSpPr>
              <a:stCxn id="1221" idx="1"/>
            </p:cNvCxnSpPr>
            <p:nvPr/>
          </p:nvCxnSpPr>
          <p:spPr>
            <a:xfrm flipH="1">
              <a:off x="8519951" y="4045675"/>
              <a:ext cx="1521900" cy="329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1222" name="Google Shape;1222;p97"/>
            <p:cNvCxnSpPr>
              <a:stCxn id="1223" idx="1"/>
            </p:cNvCxnSpPr>
            <p:nvPr/>
          </p:nvCxnSpPr>
          <p:spPr>
            <a:xfrm rot="10800000">
              <a:off x="8582942" y="4702227"/>
              <a:ext cx="943500" cy="959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sp>
          <p:nvSpPr>
            <p:cNvPr id="1224" name="Google Shape;1224;p97"/>
            <p:cNvSpPr txBox="1"/>
            <p:nvPr/>
          </p:nvSpPr>
          <p:spPr>
            <a:xfrm>
              <a:off x="767295" y="2487768"/>
              <a:ext cx="16086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B1AC"/>
                </a:buClr>
                <a:buSzPts val="1800"/>
                <a:buFont typeface="Source Sans Pro"/>
                <a:buNone/>
              </a:pPr>
              <a:r>
                <a:rPr lang="fr-FR" sz="1800" b="0" i="0" u="none" strike="noStrike" cap="none">
                  <a:solidFill>
                    <a:srgbClr val="2AB1AC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Import dataiku package</a:t>
              </a:r>
              <a:endParaRPr/>
            </a:p>
          </p:txBody>
        </p:sp>
        <p:sp>
          <p:nvSpPr>
            <p:cNvPr id="1225" name="Google Shape;1225;p97"/>
            <p:cNvSpPr txBox="1"/>
            <p:nvPr/>
          </p:nvSpPr>
          <p:spPr>
            <a:xfrm>
              <a:off x="462495" y="3286497"/>
              <a:ext cx="19305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B1AC"/>
                </a:buClr>
                <a:buSzPts val="1800"/>
                <a:buFont typeface="Source Sans Pro"/>
                <a:buNone/>
              </a:pPr>
              <a:r>
                <a:rPr lang="fr-FR" sz="1800" b="0" i="0" u="none" strike="noStrike" cap="none">
                  <a:solidFill>
                    <a:srgbClr val="2AB1AC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Declare a dataiku dataset object</a:t>
              </a:r>
              <a:endParaRPr/>
            </a:p>
          </p:txBody>
        </p:sp>
        <p:sp>
          <p:nvSpPr>
            <p:cNvPr id="1226" name="Google Shape;1226;p97"/>
            <p:cNvSpPr txBox="1"/>
            <p:nvPr/>
          </p:nvSpPr>
          <p:spPr>
            <a:xfrm>
              <a:off x="237068" y="4334933"/>
              <a:ext cx="2155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B1AC"/>
                </a:buClr>
                <a:buSzPts val="1800"/>
                <a:buFont typeface="Source Sans Pro"/>
                <a:buNone/>
              </a:pPr>
              <a:r>
                <a:rPr lang="fr-FR" sz="1800" b="0" i="0" u="none" strike="noStrike" cap="none">
                  <a:solidFill>
                    <a:srgbClr val="2AB1AC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Load the dataset content in memory</a:t>
              </a:r>
              <a:endParaRPr sz="1800" b="0" i="0" u="none" strike="noStrike" cap="none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21" name="Google Shape;1221;p97"/>
            <p:cNvSpPr txBox="1"/>
            <p:nvPr/>
          </p:nvSpPr>
          <p:spPr>
            <a:xfrm>
              <a:off x="10041851" y="3606325"/>
              <a:ext cx="2155800" cy="87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B1AC"/>
                </a:buClr>
                <a:buSzPts val="1800"/>
                <a:buFont typeface="Source Sans Pro"/>
                <a:buNone/>
              </a:pPr>
              <a:r>
                <a:rPr lang="fr-FR" sz="1800" b="0" i="0" u="none" strike="noStrike" cap="none">
                  <a:solidFill>
                    <a:srgbClr val="2AB1AC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Declare another dataset object</a:t>
              </a:r>
              <a:endParaRPr/>
            </a:p>
          </p:txBody>
        </p:sp>
        <p:sp>
          <p:nvSpPr>
            <p:cNvPr id="1223" name="Google Shape;1223;p97"/>
            <p:cNvSpPr txBox="1"/>
            <p:nvPr/>
          </p:nvSpPr>
          <p:spPr>
            <a:xfrm>
              <a:off x="9526442" y="5061177"/>
              <a:ext cx="16086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B1AC"/>
                </a:buClr>
                <a:buSzPts val="1800"/>
                <a:buFont typeface="Source Sans Pro"/>
                <a:buNone/>
              </a:pPr>
              <a:r>
                <a:rPr lang="fr-FR" sz="1800" b="0" i="0" u="none" strike="noStrike" cap="none">
                  <a:solidFill>
                    <a:srgbClr val="2AB1AC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Write a pandas dataframe in the output dataset</a:t>
              </a:r>
              <a:endParaRPr/>
            </a:p>
          </p:txBody>
        </p:sp>
      </p:grpSp>
      <p:sp>
        <p:nvSpPr>
          <p:cNvPr id="1227" name="Google Shape;1227;p9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Datasets</a:t>
            </a:r>
            <a:endParaRPr/>
          </a:p>
        </p:txBody>
      </p:sp>
      <p:grpSp>
        <p:nvGrpSpPr>
          <p:cNvPr id="1228" name="Google Shape;1228;p97"/>
          <p:cNvGrpSpPr/>
          <p:nvPr/>
        </p:nvGrpSpPr>
        <p:grpSpPr>
          <a:xfrm>
            <a:off x="10559100" y="836375"/>
            <a:ext cx="1539200" cy="964700"/>
            <a:chOff x="10482900" y="1293575"/>
            <a:chExt cx="1539200" cy="964700"/>
          </a:xfrm>
        </p:grpSpPr>
        <p:pic>
          <p:nvPicPr>
            <p:cNvPr id="1229" name="Google Shape;1229;p97"/>
            <p:cNvPicPr preferRelativeResize="0"/>
            <p:nvPr/>
          </p:nvPicPr>
          <p:blipFill rotWithShape="1">
            <a:blip r:embed="rId4">
              <a:alphaModFix/>
            </a:blip>
            <a:srcRect r="51923"/>
            <a:stretch/>
          </p:blipFill>
          <p:spPr>
            <a:xfrm>
              <a:off x="10482900" y="1293575"/>
              <a:ext cx="881200" cy="96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0" name="Google Shape;1230;p97"/>
            <p:cNvPicPr preferRelativeResize="0"/>
            <p:nvPr/>
          </p:nvPicPr>
          <p:blipFill rotWithShape="1">
            <a:blip r:embed="rId4">
              <a:alphaModFix/>
            </a:blip>
            <a:srcRect l="59967"/>
            <a:stretch/>
          </p:blipFill>
          <p:spPr>
            <a:xfrm>
              <a:off x="11288350" y="1293575"/>
              <a:ext cx="733750" cy="964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  <p:sp>
        <p:nvSpPr>
          <p:cNvPr id="898" name="Google Shape;898;p62"/>
          <p:cNvSpPr txBox="1">
            <a:spLocks noGrp="1"/>
          </p:cNvSpPr>
          <p:nvPr>
            <p:ph type="body" idx="4294967295"/>
          </p:nvPr>
        </p:nvSpPr>
        <p:spPr>
          <a:xfrm>
            <a:off x="1152000" y="458503"/>
            <a:ext cx="101028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100"/>
              <a:buFont typeface="Arial"/>
              <a:buNone/>
            </a:pPr>
            <a:r>
              <a:rPr lang="fr-FR" sz="4500">
                <a:solidFill>
                  <a:srgbClr val="3B3838"/>
                </a:solidFill>
              </a:rPr>
              <a:t>Advanced Design Training </a:t>
            </a:r>
            <a:endParaRPr sz="16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9" name="Google Shape;899;p62"/>
          <p:cNvSpPr/>
          <p:nvPr/>
        </p:nvSpPr>
        <p:spPr>
          <a:xfrm>
            <a:off x="545775" y="1482174"/>
            <a:ext cx="10309800" cy="5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Remember the West Niles Virus from the discovery training ?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⇒ We designed a pipeline to ingest, clean and visualize data. We also created a model that can be used to forecast West Nile virus presence at different locations in Chicago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this training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analyze the public perception of the Virus across the US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Specifically, we will analyze tweets that mentioned the West Nile Virus from years 2007 to 2017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use and develop various code based features and/or advanced visual features to design a flow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00" name="Google Shape;9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319563" y="537901"/>
            <a:ext cx="1204075" cy="171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98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DSS Internal API</a:t>
            </a:r>
            <a:endParaRPr/>
          </a:p>
        </p:txBody>
      </p:sp>
      <p:sp>
        <p:nvSpPr>
          <p:cNvPr id="1236" name="Google Shape;1236;p98"/>
          <p:cNvSpPr txBox="1">
            <a:spLocks noGrp="1"/>
          </p:cNvSpPr>
          <p:nvPr>
            <p:ph type="body" idx="1"/>
          </p:nvPr>
        </p:nvSpPr>
        <p:spPr>
          <a:xfrm>
            <a:off x="480000" y="1624200"/>
            <a:ext cx="5496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Read a sample 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Noto Sans Symbols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Read using stream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SemiBold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Read by DF chunks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Noto Sans Symbols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For the output, write line by line or by DF chunk 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237" name="Google Shape;1237;p98" descr="Screen Shot 2017-10-23 at 20.39.3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000" y="3631200"/>
            <a:ext cx="4733139" cy="76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98" descr="Screen Shot 2017-10-23 at 20.42.23.png"/>
          <p:cNvPicPr preferRelativeResize="0"/>
          <p:nvPr/>
        </p:nvPicPr>
        <p:blipFill rotWithShape="1">
          <a:blip r:embed="rId4">
            <a:alphaModFix/>
          </a:blip>
          <a:srcRect t="10578"/>
          <a:stretch/>
        </p:blipFill>
        <p:spPr>
          <a:xfrm>
            <a:off x="2209000" y="2355713"/>
            <a:ext cx="6227575" cy="57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9000" y="4843425"/>
            <a:ext cx="720090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98"/>
          <p:cNvPicPr preferRelativeResize="0"/>
          <p:nvPr/>
        </p:nvPicPr>
        <p:blipFill rotWithShape="1">
          <a:blip r:embed="rId6">
            <a:alphaModFix/>
          </a:blip>
          <a:srcRect r="51923"/>
          <a:stretch/>
        </p:blipFill>
        <p:spPr>
          <a:xfrm>
            <a:off x="11221900" y="914400"/>
            <a:ext cx="881200" cy="9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98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What if my input dataset does not fit in memory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98"/>
          <p:cNvSpPr txBox="1"/>
          <p:nvPr/>
        </p:nvSpPr>
        <p:spPr>
          <a:xfrm rot="1194658">
            <a:off x="9080786" y="69376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99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5496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●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Dataiku has no way of chunking R Dataframes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●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If it doesn’t fit into memory, you can still sample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248" name="Google Shape;124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750" y="3163773"/>
            <a:ext cx="8760925" cy="10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99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DSS Internal API</a:t>
            </a:r>
            <a:endParaRPr/>
          </a:p>
        </p:txBody>
      </p:sp>
      <p:sp>
        <p:nvSpPr>
          <p:cNvPr id="1250" name="Google Shape;1250;p99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What if my input dataset does not fit in memory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1" name="Google Shape;1251;p99"/>
          <p:cNvPicPr preferRelativeResize="0"/>
          <p:nvPr/>
        </p:nvPicPr>
        <p:blipFill rotWithShape="1">
          <a:blip r:embed="rId4">
            <a:alphaModFix/>
          </a:blip>
          <a:srcRect l="59967"/>
          <a:stretch/>
        </p:blipFill>
        <p:spPr>
          <a:xfrm>
            <a:off x="11345125" y="851475"/>
            <a:ext cx="733750" cy="9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99"/>
          <p:cNvSpPr txBox="1"/>
          <p:nvPr/>
        </p:nvSpPr>
        <p:spPr>
          <a:xfrm rot="1194658">
            <a:off x="9080811" y="7261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0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DSS Internal API</a:t>
            </a:r>
            <a:endParaRPr/>
          </a:p>
        </p:txBody>
      </p:sp>
      <p:pic>
        <p:nvPicPr>
          <p:cNvPr id="1258" name="Google Shape;1258;p100"/>
          <p:cNvPicPr preferRelativeResize="0"/>
          <p:nvPr/>
        </p:nvPicPr>
        <p:blipFill rotWithShape="1">
          <a:blip r:embed="rId3">
            <a:alphaModFix/>
          </a:blip>
          <a:srcRect l="23541" b="16338"/>
          <a:stretch/>
        </p:blipFill>
        <p:spPr>
          <a:xfrm>
            <a:off x="1690875" y="2358050"/>
            <a:ext cx="3737925" cy="41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2010" y="2358050"/>
            <a:ext cx="3827740" cy="4069059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100"/>
          <p:cNvSpPr txBox="1"/>
          <p:nvPr/>
        </p:nvSpPr>
        <p:spPr>
          <a:xfrm>
            <a:off x="219425" y="1787750"/>
            <a:ext cx="9165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previous code snippets are available in the code samples of the recipe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261" name="Google Shape;1261;p100"/>
          <p:cNvSpPr txBox="1"/>
          <p:nvPr/>
        </p:nvSpPr>
        <p:spPr>
          <a:xfrm>
            <a:off x="286425" y="2308300"/>
            <a:ext cx="21321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-FR" sz="1800" b="1"/>
              <a:t>Python</a:t>
            </a:r>
            <a:endParaRPr sz="1800" b="1"/>
          </a:p>
        </p:txBody>
      </p:sp>
      <p:sp>
        <p:nvSpPr>
          <p:cNvPr id="1262" name="Google Shape;1262;p100"/>
          <p:cNvSpPr txBox="1"/>
          <p:nvPr/>
        </p:nvSpPr>
        <p:spPr>
          <a:xfrm>
            <a:off x="6343000" y="2308300"/>
            <a:ext cx="21321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-FR" sz="1800" b="1"/>
              <a:t>R</a:t>
            </a:r>
            <a:endParaRPr sz="1800" b="1"/>
          </a:p>
        </p:txBody>
      </p:sp>
      <p:grpSp>
        <p:nvGrpSpPr>
          <p:cNvPr id="1263" name="Google Shape;1263;p100"/>
          <p:cNvGrpSpPr/>
          <p:nvPr/>
        </p:nvGrpSpPr>
        <p:grpSpPr>
          <a:xfrm>
            <a:off x="10652800" y="914400"/>
            <a:ext cx="1539200" cy="964700"/>
            <a:chOff x="10482900" y="1293575"/>
            <a:chExt cx="1539200" cy="964700"/>
          </a:xfrm>
        </p:grpSpPr>
        <p:pic>
          <p:nvPicPr>
            <p:cNvPr id="1264" name="Google Shape;1264;p100"/>
            <p:cNvPicPr preferRelativeResize="0"/>
            <p:nvPr/>
          </p:nvPicPr>
          <p:blipFill rotWithShape="1">
            <a:blip r:embed="rId5">
              <a:alphaModFix/>
            </a:blip>
            <a:srcRect r="51923"/>
            <a:stretch/>
          </p:blipFill>
          <p:spPr>
            <a:xfrm>
              <a:off x="10482900" y="1293575"/>
              <a:ext cx="881200" cy="96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5" name="Google Shape;1265;p100"/>
            <p:cNvPicPr preferRelativeResize="0"/>
            <p:nvPr/>
          </p:nvPicPr>
          <p:blipFill rotWithShape="1">
            <a:blip r:embed="rId5">
              <a:alphaModFix/>
            </a:blip>
            <a:srcRect l="59967"/>
            <a:stretch/>
          </p:blipFill>
          <p:spPr>
            <a:xfrm>
              <a:off x="11288350" y="1293575"/>
              <a:ext cx="733750" cy="964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6" name="Google Shape;1266;p100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Code samples</a:t>
            </a:r>
            <a:endParaRPr/>
          </a:p>
        </p:txBody>
      </p:sp>
      <p:sp>
        <p:nvSpPr>
          <p:cNvPr id="1267" name="Google Shape;1267;p100"/>
          <p:cNvSpPr txBox="1"/>
          <p:nvPr/>
        </p:nvSpPr>
        <p:spPr>
          <a:xfrm rot="1194658">
            <a:off x="8554711" y="362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01"/>
          <p:cNvSpPr txBox="1"/>
          <p:nvPr/>
        </p:nvSpPr>
        <p:spPr>
          <a:xfrm>
            <a:off x="517575" y="1310600"/>
            <a:ext cx="11262000" cy="5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273" name="Google Shape;1273;p101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85212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Debugging  the code in the recipe is </a:t>
            </a:r>
            <a:r>
              <a:rPr lang="fr-FR" sz="1800" i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not easy</a:t>
            </a: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. It is best practice to use a Notebook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DO: Edit the latest recipe in a notebook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Noto Sans Symbols"/>
              <a:buNone/>
            </a:pPr>
            <a:endParaRPr sz="1800" i="0" u="none" strike="noStrike" cap="non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grpSp>
        <p:nvGrpSpPr>
          <p:cNvPr id="1274" name="Google Shape;1274;p101"/>
          <p:cNvGrpSpPr/>
          <p:nvPr/>
        </p:nvGrpSpPr>
        <p:grpSpPr>
          <a:xfrm>
            <a:off x="2256775" y="3740600"/>
            <a:ext cx="7678449" cy="2010749"/>
            <a:chOff x="2256775" y="2660750"/>
            <a:chExt cx="7678449" cy="2010749"/>
          </a:xfrm>
        </p:grpSpPr>
        <p:pic>
          <p:nvPicPr>
            <p:cNvPr id="1275" name="Google Shape;1275;p101"/>
            <p:cNvPicPr preferRelativeResize="0"/>
            <p:nvPr/>
          </p:nvPicPr>
          <p:blipFill rotWithShape="1">
            <a:blip r:embed="rId3">
              <a:alphaModFix/>
            </a:blip>
            <a:srcRect b="51207"/>
            <a:stretch/>
          </p:blipFill>
          <p:spPr>
            <a:xfrm>
              <a:off x="2256775" y="2660750"/>
              <a:ext cx="7678449" cy="20107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6" name="Google Shape;1276;p101"/>
            <p:cNvSpPr/>
            <p:nvPr/>
          </p:nvSpPr>
          <p:spPr>
            <a:xfrm>
              <a:off x="7091800" y="2660750"/>
              <a:ext cx="2048700" cy="450000"/>
            </a:xfrm>
            <a:prstGeom prst="ellipse">
              <a:avLst/>
            </a:prstGeom>
            <a:noFill/>
            <a:ln w="28575" cap="flat" cmpd="sng">
              <a:solidFill>
                <a:srgbClr val="FC02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7" name="Google Shape;1277;p101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DSS Internal API</a:t>
            </a:r>
            <a:endParaRPr/>
          </a:p>
        </p:txBody>
      </p:sp>
      <p:sp>
        <p:nvSpPr>
          <p:cNvPr id="1278" name="Google Shape;1278;p101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  <p:grpSp>
        <p:nvGrpSpPr>
          <p:cNvPr id="1279" name="Google Shape;1279;p101"/>
          <p:cNvGrpSpPr/>
          <p:nvPr/>
        </p:nvGrpSpPr>
        <p:grpSpPr>
          <a:xfrm>
            <a:off x="10652800" y="914400"/>
            <a:ext cx="1539200" cy="964700"/>
            <a:chOff x="10482900" y="1293575"/>
            <a:chExt cx="1539200" cy="964700"/>
          </a:xfrm>
        </p:grpSpPr>
        <p:pic>
          <p:nvPicPr>
            <p:cNvPr id="1280" name="Google Shape;1280;p101"/>
            <p:cNvPicPr preferRelativeResize="0"/>
            <p:nvPr/>
          </p:nvPicPr>
          <p:blipFill rotWithShape="1">
            <a:blip r:embed="rId4">
              <a:alphaModFix/>
            </a:blip>
            <a:srcRect r="51923"/>
            <a:stretch/>
          </p:blipFill>
          <p:spPr>
            <a:xfrm>
              <a:off x="10482900" y="1293575"/>
              <a:ext cx="881200" cy="96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1" name="Google Shape;1281;p101"/>
            <p:cNvPicPr preferRelativeResize="0"/>
            <p:nvPr/>
          </p:nvPicPr>
          <p:blipFill rotWithShape="1">
            <a:blip r:embed="rId4">
              <a:alphaModFix/>
            </a:blip>
            <a:srcRect l="59967"/>
            <a:stretch/>
          </p:blipFill>
          <p:spPr>
            <a:xfrm>
              <a:off x="11288350" y="1293575"/>
              <a:ext cx="733750" cy="964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02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Notebooks</a:t>
            </a:r>
            <a:endParaRPr/>
          </a:p>
        </p:txBody>
      </p:sp>
      <p:sp>
        <p:nvSpPr>
          <p:cNvPr id="1287" name="Google Shape;1287;p102"/>
          <p:cNvSpPr txBox="1">
            <a:spLocks noGrp="1"/>
          </p:cNvSpPr>
          <p:nvPr>
            <p:ph type="body" idx="1"/>
          </p:nvPr>
        </p:nvSpPr>
        <p:spPr>
          <a:xfrm>
            <a:off x="480000" y="1689525"/>
            <a:ext cx="8413200" cy="24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Recipes: 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028700" lvl="1" indent="-304800" algn="l" rtl="0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production code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028700" lvl="1" indent="-304800" algn="l" rtl="0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project flow management 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028700" lvl="1" indent="-304800" algn="l" rtl="0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reusable across projects 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Notebooks: 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028700" lvl="1" indent="-304800" algn="l" rtl="0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interactive code design and debugging 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028700" lvl="1" indent="-304800" algn="l" rtl="0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charts and reports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288" name="Google Shape;1288;p102"/>
          <p:cNvSpPr txBox="1">
            <a:spLocks noGrp="1"/>
          </p:cNvSpPr>
          <p:nvPr>
            <p:ph type="body" idx="1"/>
          </p:nvPr>
        </p:nvSpPr>
        <p:spPr>
          <a:xfrm>
            <a:off x="256500" y="4270050"/>
            <a:ext cx="6300300" cy="25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Recipes and notebooks are collaborative!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028700" marR="0" lvl="1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Only one person should work on a recipe/notebook at a time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028700" marR="0" lvl="1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DSS will notify you if another user is on the same notebook/recipe as you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289" name="Google Shape;1289;p102"/>
          <p:cNvPicPr preferRelativeResize="0"/>
          <p:nvPr/>
        </p:nvPicPr>
        <p:blipFill rotWithShape="1">
          <a:blip r:embed="rId3">
            <a:alphaModFix/>
          </a:blip>
          <a:srcRect l="73612" b="74695"/>
          <a:stretch/>
        </p:blipFill>
        <p:spPr>
          <a:xfrm>
            <a:off x="7184175" y="2362338"/>
            <a:ext cx="4438750" cy="21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102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Concepts</a:t>
            </a:r>
            <a:endParaRPr/>
          </a:p>
        </p:txBody>
      </p:sp>
      <p:sp>
        <p:nvSpPr>
          <p:cNvPr id="1291" name="Google Shape;1291;p102"/>
          <p:cNvSpPr txBox="1"/>
          <p:nvPr/>
        </p:nvSpPr>
        <p:spPr>
          <a:xfrm rot="1194658">
            <a:off x="9587611" y="7908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03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Notebooks</a:t>
            </a:r>
            <a:endParaRPr/>
          </a:p>
        </p:txBody>
      </p:sp>
      <p:sp>
        <p:nvSpPr>
          <p:cNvPr id="1297" name="Google Shape;1297;p103"/>
          <p:cNvSpPr txBox="1">
            <a:spLocks noGrp="1"/>
          </p:cNvSpPr>
          <p:nvPr>
            <p:ph type="body" idx="1"/>
          </p:nvPr>
        </p:nvSpPr>
        <p:spPr>
          <a:xfrm>
            <a:off x="322000" y="1766525"/>
            <a:ext cx="5496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➢"/>
            </a:pPr>
            <a:r>
              <a:rPr lang="fr-FR" sz="1400"/>
              <a:t>Cell code execution </a:t>
            </a:r>
            <a:endParaRPr sz="1400"/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FR" sz="1400"/>
              <a:t>Shift + Enter to execute a cell</a:t>
            </a:r>
            <a:endParaRPr sz="1400"/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FR" sz="1400"/>
              <a:t>Alt/Option + Enter to execute a cell a create a new one below</a:t>
            </a:r>
            <a:endParaRPr sz="1400"/>
          </a:p>
        </p:txBody>
      </p:sp>
      <p:pic>
        <p:nvPicPr>
          <p:cNvPr id="1298" name="Google Shape;129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172" y="3848136"/>
            <a:ext cx="5872750" cy="2969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00" y="3731599"/>
            <a:ext cx="5179964" cy="3050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0" name="Google Shape;1300;p103"/>
          <p:cNvGrpSpPr/>
          <p:nvPr/>
        </p:nvGrpSpPr>
        <p:grpSpPr>
          <a:xfrm>
            <a:off x="10482900" y="836375"/>
            <a:ext cx="1539200" cy="964700"/>
            <a:chOff x="10482900" y="1293575"/>
            <a:chExt cx="1539200" cy="964700"/>
          </a:xfrm>
        </p:grpSpPr>
        <p:pic>
          <p:nvPicPr>
            <p:cNvPr id="1301" name="Google Shape;1301;p103"/>
            <p:cNvPicPr preferRelativeResize="0"/>
            <p:nvPr/>
          </p:nvPicPr>
          <p:blipFill rotWithShape="1">
            <a:blip r:embed="rId5">
              <a:alphaModFix/>
            </a:blip>
            <a:srcRect r="51923"/>
            <a:stretch/>
          </p:blipFill>
          <p:spPr>
            <a:xfrm>
              <a:off x="10482900" y="1293575"/>
              <a:ext cx="881200" cy="96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2" name="Google Shape;1302;p103"/>
            <p:cNvPicPr preferRelativeResize="0"/>
            <p:nvPr/>
          </p:nvPicPr>
          <p:blipFill rotWithShape="1">
            <a:blip r:embed="rId5">
              <a:alphaModFix/>
            </a:blip>
            <a:srcRect l="59967"/>
            <a:stretch/>
          </p:blipFill>
          <p:spPr>
            <a:xfrm>
              <a:off x="11288350" y="1293575"/>
              <a:ext cx="733750" cy="964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3" name="Google Shape;1303;p103"/>
          <p:cNvSpPr txBox="1"/>
          <p:nvPr/>
        </p:nvSpPr>
        <p:spPr>
          <a:xfrm rot="2054074">
            <a:off x="8897425" y="873550"/>
            <a:ext cx="2863048" cy="541356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FC02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C0202"/>
                </a:solidFill>
              </a:rPr>
              <a:t>Try this out!</a:t>
            </a:r>
            <a:endParaRPr sz="2400">
              <a:solidFill>
                <a:srgbClr val="FC0202"/>
              </a:solidFill>
            </a:endParaRPr>
          </a:p>
        </p:txBody>
      </p:sp>
      <p:sp>
        <p:nvSpPr>
          <p:cNvPr id="1304" name="Google Shape;1304;p103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Tips</a:t>
            </a:r>
            <a:endParaRPr/>
          </a:p>
        </p:txBody>
      </p:sp>
      <p:sp>
        <p:nvSpPr>
          <p:cNvPr id="1305" name="Google Shape;1305;p103"/>
          <p:cNvSpPr txBox="1"/>
          <p:nvPr/>
        </p:nvSpPr>
        <p:spPr>
          <a:xfrm>
            <a:off x="5863300" y="1607225"/>
            <a:ext cx="5801400" cy="27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➢"/>
            </a:pPr>
            <a:r>
              <a:rPr lang="fr-F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</a:pPr>
            <a:r>
              <a:rPr lang="fr-F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Hit Tab on an object to see available attributes/ functions with object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</a:pPr>
            <a:r>
              <a:rPr lang="fr-F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Hit Shift + Tab inside a function to see documentation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</a:pPr>
            <a:r>
              <a:rPr lang="fr-F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Enable this with your own functions using PEP styling guide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04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Notebooks</a:t>
            </a:r>
            <a:endParaRPr/>
          </a:p>
        </p:txBody>
      </p:sp>
      <p:sp>
        <p:nvSpPr>
          <p:cNvPr id="1311" name="Google Shape;1311;p104"/>
          <p:cNvSpPr txBox="1">
            <a:spLocks noGrp="1"/>
          </p:cNvSpPr>
          <p:nvPr>
            <p:ph type="body" idx="1"/>
          </p:nvPr>
        </p:nvSpPr>
        <p:spPr>
          <a:xfrm>
            <a:off x="480000" y="1734200"/>
            <a:ext cx="95457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Let’s compute the sentiment of the tweets </a:t>
            </a:r>
            <a:r>
              <a:rPr lang="fr-FR" sz="1800" b="1"/>
              <a:t>using some specific packages</a:t>
            </a: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.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DO: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	try to import the package textblob (Python) or sentimentr (R)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312" name="Google Shape;1312;p104"/>
          <p:cNvSpPr txBox="1"/>
          <p:nvPr/>
        </p:nvSpPr>
        <p:spPr>
          <a:xfrm>
            <a:off x="1048700" y="3337950"/>
            <a:ext cx="10765800" cy="31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How to make this package available ?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○"/>
            </a:pPr>
            <a:r>
              <a:rPr lang="fr-FR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Use a code env!</a:t>
            </a:r>
            <a:br>
              <a:rPr lang="fr-FR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What are the benefits of using a code env ?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○"/>
            </a:pPr>
            <a:r>
              <a:rPr lang="fr-FR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It ensures reproducibility and consistency</a:t>
            </a: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○"/>
            </a:pPr>
            <a:r>
              <a:rPr lang="fr-FR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It ensures isolation, teams can work safely without impacting other projects. </a:t>
            </a: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○"/>
            </a:pPr>
            <a:r>
              <a:rPr lang="fr-FR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Allow people to use different/ run different versions of python</a:t>
            </a: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○"/>
            </a:pPr>
            <a:r>
              <a:rPr lang="fr-FR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Don’t have libraries break when installing new ones</a:t>
            </a: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○"/>
            </a:pPr>
            <a:r>
              <a:rPr lang="fr-FR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Better Data Science Collaboration</a:t>
            </a: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○"/>
            </a:pPr>
            <a:r>
              <a:rPr lang="fr-FR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No need for an Admin to install packages for you</a:t>
            </a: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→ Added value provided easily by DSS!</a:t>
            </a:r>
            <a:endParaRPr/>
          </a:p>
        </p:txBody>
      </p:sp>
      <p:grpSp>
        <p:nvGrpSpPr>
          <p:cNvPr id="1313" name="Google Shape;1313;p104"/>
          <p:cNvGrpSpPr/>
          <p:nvPr/>
        </p:nvGrpSpPr>
        <p:grpSpPr>
          <a:xfrm>
            <a:off x="10515250" y="840675"/>
            <a:ext cx="1539200" cy="964700"/>
            <a:chOff x="10482900" y="1293575"/>
            <a:chExt cx="1539200" cy="964700"/>
          </a:xfrm>
        </p:grpSpPr>
        <p:pic>
          <p:nvPicPr>
            <p:cNvPr id="1314" name="Google Shape;1314;p104"/>
            <p:cNvPicPr preferRelativeResize="0"/>
            <p:nvPr/>
          </p:nvPicPr>
          <p:blipFill rotWithShape="1">
            <a:blip r:embed="rId3">
              <a:alphaModFix/>
            </a:blip>
            <a:srcRect r="51923"/>
            <a:stretch/>
          </p:blipFill>
          <p:spPr>
            <a:xfrm>
              <a:off x="10482900" y="1293575"/>
              <a:ext cx="881200" cy="96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5" name="Google Shape;1315;p104"/>
            <p:cNvPicPr preferRelativeResize="0"/>
            <p:nvPr/>
          </p:nvPicPr>
          <p:blipFill rotWithShape="1">
            <a:blip r:embed="rId3">
              <a:alphaModFix/>
            </a:blip>
            <a:srcRect l="59967"/>
            <a:stretch/>
          </p:blipFill>
          <p:spPr>
            <a:xfrm>
              <a:off x="11288350" y="1293575"/>
              <a:ext cx="733750" cy="964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6" name="Google Shape;1316;p104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Tips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05"/>
          <p:cNvSpPr txBox="1">
            <a:spLocks noGrp="1"/>
          </p:cNvSpPr>
          <p:nvPr>
            <p:ph type="ctrTitle"/>
          </p:nvPr>
        </p:nvSpPr>
        <p:spPr>
          <a:xfrm>
            <a:off x="962075" y="2911925"/>
            <a:ext cx="84489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>
                <a:solidFill>
                  <a:srgbClr val="434343"/>
                </a:solidFill>
              </a:rPr>
              <a:t>Code Environments in DSS</a:t>
            </a:r>
            <a:endParaRPr sz="5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06"/>
          <p:cNvSpPr txBox="1">
            <a:spLocks noGrp="1"/>
          </p:cNvSpPr>
          <p:nvPr>
            <p:ph type="body" idx="1"/>
          </p:nvPr>
        </p:nvSpPr>
        <p:spPr>
          <a:xfrm>
            <a:off x="436850" y="1405550"/>
            <a:ext cx="11119800" cy="3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/>
              <a:t>DSS allows for Data Scientists to create and manage their own Python and R code environments, if given permission to do so by an Admin</a:t>
            </a:r>
            <a:endParaRPr sz="1800"/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/>
              <a:t>These Envs can be activated and deactivated for different DSS objects including </a:t>
            </a:r>
            <a:endParaRPr sz="1800"/>
          </a:p>
          <a:p>
            <a:pPr marL="10287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/>
              <a:t>Projects, web apps, notebooks, and plugins</a:t>
            </a:r>
            <a:br>
              <a:rPr lang="fr-FR" sz="1800"/>
            </a:br>
            <a:endParaRPr sz="180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/>
              <a:t>To create/ manage Code Envs:  Click the menu           → Administration → Code Envs</a:t>
            </a: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8" name="Google Shape;1328;p106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Code Environments in DSS</a:t>
            </a:r>
            <a:endParaRPr/>
          </a:p>
        </p:txBody>
      </p:sp>
      <p:sp>
        <p:nvSpPr>
          <p:cNvPr id="1329" name="Google Shape;1329;p106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Intro</a:t>
            </a:r>
            <a:endParaRPr/>
          </a:p>
        </p:txBody>
      </p:sp>
      <p:sp>
        <p:nvSpPr>
          <p:cNvPr id="1330" name="Google Shape;1330;p106"/>
          <p:cNvSpPr txBox="1"/>
          <p:nvPr/>
        </p:nvSpPr>
        <p:spPr>
          <a:xfrm rot="1194658">
            <a:off x="9587611" y="7908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31" name="Google Shape;133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775" y="3840200"/>
            <a:ext cx="327600" cy="27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275" y="4259475"/>
            <a:ext cx="9717451" cy="246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0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Code Environments in DSS</a:t>
            </a:r>
            <a:endParaRPr/>
          </a:p>
        </p:txBody>
      </p:sp>
      <p:sp>
        <p:nvSpPr>
          <p:cNvPr id="1338" name="Google Shape;1338;p107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63753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When creating a New Code ENV in DSS, it is best practice  to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028700" marR="0" lvl="1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Keep it Managed by DSS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028700" marR="0" lvl="1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Install Mandatory Packages for DSS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028700" marR="0" lvl="1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Install Jupyter Support</a:t>
            </a:r>
            <a:b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Options for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028700" marR="0" lvl="1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Python Version (2 and 3 supported)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028700" marR="0" lvl="1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Importing your own ENV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39" name="Google Shape;133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1000" y="2248775"/>
            <a:ext cx="4704775" cy="37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07"/>
          <p:cNvSpPr txBox="1"/>
          <p:nvPr/>
        </p:nvSpPr>
        <p:spPr>
          <a:xfrm rot="1194658">
            <a:off x="9231786" y="62296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41" name="Google Shape;1341;p10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Creation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  <p:sp>
        <p:nvSpPr>
          <p:cNvPr id="906" name="Google Shape;906;p63"/>
          <p:cNvSpPr txBox="1">
            <a:spLocks noGrp="1"/>
          </p:cNvSpPr>
          <p:nvPr>
            <p:ph type="body" idx="4294967295"/>
          </p:nvPr>
        </p:nvSpPr>
        <p:spPr>
          <a:xfrm>
            <a:off x="1152000" y="458503"/>
            <a:ext cx="101028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100"/>
              <a:buFont typeface="Arial"/>
              <a:buNone/>
            </a:pPr>
            <a:r>
              <a:rPr lang="fr-FR" sz="4500">
                <a:solidFill>
                  <a:srgbClr val="3B3838"/>
                </a:solidFill>
              </a:rPr>
              <a:t>Coder track</a:t>
            </a:r>
            <a:endParaRPr sz="16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07" name="Google Shape;907;p63"/>
          <p:cNvSpPr/>
          <p:nvPr/>
        </p:nvSpPr>
        <p:spPr>
          <a:xfrm>
            <a:off x="1152000" y="1539003"/>
            <a:ext cx="9429600" cy="41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training covers the following coding features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Interacting with datasets using Python or R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Working with Jupyter / SQL notebooks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Creating code environment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Creating visual extension to DSS: plugins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Overview of the different APIs in DSS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Working with folders, variables and much more!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But also some visual features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window recipe (sliding aggregations)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Mass flow actions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more!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08" name="Google Shape;9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249" y="1071975"/>
            <a:ext cx="3443026" cy="258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08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Code Environments in DSS</a:t>
            </a:r>
            <a:endParaRPr/>
          </a:p>
        </p:txBody>
      </p:sp>
      <p:pic>
        <p:nvPicPr>
          <p:cNvPr id="1347" name="Google Shape;134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6850" y="2507575"/>
            <a:ext cx="4143250" cy="334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108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5931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You can upload your own pre-built environment by selecting a file on your computer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Make sure it has these  mandatory Dataiku </a:t>
            </a:r>
            <a:r>
              <a:rPr lang="fr-FR" sz="1800"/>
              <a:t>p</a:t>
            </a: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ackages for core feature functionality of the Internal Dataiku API (DSS 5.1)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49" name="Google Shape;1349;p108"/>
          <p:cNvSpPr txBox="1"/>
          <p:nvPr/>
        </p:nvSpPr>
        <p:spPr>
          <a:xfrm>
            <a:off x="1396025" y="4208100"/>
            <a:ext cx="2454600" cy="19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33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numpy==1.14.0</a:t>
            </a:r>
            <a:endParaRPr>
              <a:solidFill>
                <a:srgbClr val="33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33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pandas==0.23.4</a:t>
            </a:r>
            <a:endParaRPr>
              <a:solidFill>
                <a:srgbClr val="33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33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python-dateutil==2.5.3</a:t>
            </a:r>
            <a:endParaRPr>
              <a:solidFill>
                <a:srgbClr val="33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33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pytz==2016.10</a:t>
            </a:r>
            <a:endParaRPr>
              <a:solidFill>
                <a:srgbClr val="33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33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requests==2.12.5</a:t>
            </a:r>
            <a:endParaRPr>
              <a:solidFill>
                <a:srgbClr val="33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33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six==1.11.0</a:t>
            </a:r>
            <a:endParaRPr>
              <a:solidFill>
                <a:srgbClr val="33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50" name="Google Shape;1350;p108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Uploading a pre-built ENV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108"/>
          <p:cNvSpPr txBox="1"/>
          <p:nvPr/>
        </p:nvSpPr>
        <p:spPr>
          <a:xfrm rot="1194658">
            <a:off x="9231786" y="62296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09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Code Environments in DSS</a:t>
            </a:r>
            <a:endParaRPr/>
          </a:p>
        </p:txBody>
      </p:sp>
      <p:pic>
        <p:nvPicPr>
          <p:cNvPr id="1357" name="Google Shape;1357;p109"/>
          <p:cNvPicPr preferRelativeResize="0"/>
          <p:nvPr/>
        </p:nvPicPr>
        <p:blipFill rotWithShape="1">
          <a:blip r:embed="rId3">
            <a:alphaModFix/>
          </a:blip>
          <a:srcRect r="9714"/>
          <a:stretch/>
        </p:blipFill>
        <p:spPr>
          <a:xfrm>
            <a:off x="5976000" y="2219741"/>
            <a:ext cx="5990798" cy="4159458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109"/>
          <p:cNvSpPr txBox="1">
            <a:spLocks noGrp="1"/>
          </p:cNvSpPr>
          <p:nvPr>
            <p:ph type="body" idx="1"/>
          </p:nvPr>
        </p:nvSpPr>
        <p:spPr>
          <a:xfrm>
            <a:off x="178075" y="1765600"/>
            <a:ext cx="5496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To Install Packages to your ENV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028700" marR="0" lvl="1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Click on your ENV in the list of Code ENVS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028700" marR="0" lvl="1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Go to ‘Packages to Install’ section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028700" marR="0" lvl="1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Type in the packages you wish to install line by line, </a:t>
            </a:r>
            <a:r>
              <a:rPr lang="fr-FR" sz="1800"/>
              <a:t>as </a:t>
            </a: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you would for a requirements.txt file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028700" marR="0" lvl="1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Click Save and Update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59" name="Google Shape;1359;p109"/>
          <p:cNvSpPr txBox="1"/>
          <p:nvPr/>
        </p:nvSpPr>
        <p:spPr>
          <a:xfrm rot="1194658">
            <a:off x="9231786" y="62296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60" name="Google Shape;1360;p109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Installing Packages to your Env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1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Code Environments in DSS</a:t>
            </a:r>
            <a:endParaRPr/>
          </a:p>
        </p:txBody>
      </p:sp>
      <p:sp>
        <p:nvSpPr>
          <p:cNvPr id="1366" name="Google Shape;1366;p110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7" name="Google Shape;136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1900" y="914401"/>
            <a:ext cx="2844900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110"/>
          <p:cNvSpPr txBox="1">
            <a:spLocks noGrp="1"/>
          </p:cNvSpPr>
          <p:nvPr>
            <p:ph type="body" idx="1"/>
          </p:nvPr>
        </p:nvSpPr>
        <p:spPr>
          <a:xfrm>
            <a:off x="194100" y="1621075"/>
            <a:ext cx="6555300" cy="4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 b="1"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endParaRPr sz="18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 b="1">
                <a:latin typeface="Source Sans Pro"/>
                <a:ea typeface="Source Sans Pro"/>
                <a:cs typeface="Source Sans Pro"/>
                <a:sym typeface="Source Sans Pro"/>
              </a:rPr>
              <a:t>Go to                 → Administration → Code Envs</a:t>
            </a:r>
            <a:endParaRPr sz="18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028700" marR="0" lvl="1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AutoNum type="alphaLcPeriod"/>
            </a:pPr>
            <a:r>
              <a:rPr lang="fr-FR" sz="1800"/>
              <a:t>Create a new Python/ R Environment</a:t>
            </a:r>
            <a:endParaRPr sz="1800"/>
          </a:p>
          <a:p>
            <a:pPr marL="1828800" marR="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</a:pPr>
            <a:r>
              <a:rPr lang="fr-FR" sz="1800"/>
              <a:t>my_env_YOUR_NAME</a:t>
            </a:r>
            <a:endParaRPr sz="1800"/>
          </a:p>
          <a:p>
            <a:pPr marL="1828800" marR="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■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Install mandatory packages and Jupyter support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028700" marR="0" lvl="1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AutoNum type="alphaLcPeriod"/>
            </a:pPr>
            <a:r>
              <a:rPr lang="fr-FR" sz="1800"/>
              <a:t>Install the packages</a:t>
            </a:r>
            <a:endParaRPr sz="1800"/>
          </a:p>
          <a:p>
            <a:pPr marL="1828800" marR="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■"/>
            </a:pPr>
            <a:r>
              <a:rPr lang="fr-FR" sz="1800"/>
              <a:t>Python: textblob==0.15.1, nltk==3.4.5 (on separate lines)</a:t>
            </a:r>
            <a:endParaRPr sz="1800"/>
          </a:p>
          <a:p>
            <a:pPr marL="1828800" marR="0" lvl="2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</a:pPr>
            <a:r>
              <a:rPr lang="fr-FR" sz="1800"/>
              <a:t>R: sentimentr</a:t>
            </a:r>
            <a:endParaRPr sz="1800">
              <a:solidFill>
                <a:srgbClr val="00FFFF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369" name="Google Shape;1369;p110"/>
          <p:cNvPicPr preferRelativeResize="0"/>
          <p:nvPr/>
        </p:nvPicPr>
        <p:blipFill rotWithShape="1">
          <a:blip r:embed="rId4">
            <a:alphaModFix/>
          </a:blip>
          <a:srcRect l="6937" t="7036" r="8050" b="5657"/>
          <a:stretch/>
        </p:blipFill>
        <p:spPr>
          <a:xfrm>
            <a:off x="7021975" y="2367225"/>
            <a:ext cx="4789124" cy="39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1950" y="2558275"/>
            <a:ext cx="5524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624" y="5273750"/>
            <a:ext cx="5994376" cy="1503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11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Code Environments in DSS</a:t>
            </a:r>
            <a:endParaRPr/>
          </a:p>
        </p:txBody>
      </p:sp>
      <p:sp>
        <p:nvSpPr>
          <p:cNvPr id="1377" name="Google Shape;1377;p111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Remark about R code Envs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111"/>
          <p:cNvSpPr txBox="1">
            <a:spLocks noGrp="1"/>
          </p:cNvSpPr>
          <p:nvPr>
            <p:ph type="body" idx="1"/>
          </p:nvPr>
        </p:nvSpPr>
        <p:spPr>
          <a:xfrm>
            <a:off x="492900" y="1801075"/>
            <a:ext cx="11446200" cy="4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/>
              <a:t>R coders </a:t>
            </a:r>
            <a:r>
              <a:rPr lang="fr-FR" sz="1800" b="1" i="1"/>
              <a:t>should</a:t>
            </a:r>
            <a:r>
              <a:rPr lang="fr-FR" sz="1800"/>
              <a:t> </a:t>
            </a:r>
            <a:r>
              <a:rPr lang="fr-FR" sz="1800" b="1" i="1"/>
              <a:t>not</a:t>
            </a:r>
            <a:r>
              <a:rPr lang="fr-FR" sz="1800"/>
              <a:t> install the packages through a notebook or a code recipe with </a:t>
            </a:r>
            <a:r>
              <a:rPr lang="fr-FR" sz="1800">
                <a:latin typeface="Courier New"/>
                <a:ea typeface="Courier New"/>
                <a:cs typeface="Courier New"/>
                <a:sym typeface="Courier New"/>
              </a:rPr>
              <a:t>install.packages()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/>
              <a:t>It is best practice to </a:t>
            </a:r>
            <a:endParaRPr sz="1800"/>
          </a:p>
          <a:p>
            <a:pPr marL="9144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fr-FR" sz="1800"/>
              <a:t>use code Envs</a:t>
            </a:r>
            <a:endParaRPr sz="1800"/>
          </a:p>
          <a:p>
            <a:pPr marL="9144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-FR" sz="1800"/>
              <a:t>Install the packages through the dedicated DSS interface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/>
              <a:t>One will never say it enough:</a:t>
            </a:r>
            <a:br>
              <a:rPr lang="fr-FR" sz="1800" b="1"/>
            </a:br>
            <a:endParaRPr sz="18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○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It ensures reproducibility and consistency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○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It ensures isolation, teams can work safely without impacting other project </a:t>
            </a:r>
            <a:endParaRPr sz="1800" b="1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379" name="Google Shape;1379;p111"/>
          <p:cNvPicPr preferRelativeResize="0"/>
          <p:nvPr/>
        </p:nvPicPr>
        <p:blipFill rotWithShape="1">
          <a:blip r:embed="rId3">
            <a:alphaModFix/>
          </a:blip>
          <a:srcRect l="59967"/>
          <a:stretch/>
        </p:blipFill>
        <p:spPr>
          <a:xfrm>
            <a:off x="11288350" y="836375"/>
            <a:ext cx="733750" cy="9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12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Code Environments in DSS</a:t>
            </a:r>
            <a:endParaRPr/>
          </a:p>
        </p:txBody>
      </p:sp>
      <p:sp>
        <p:nvSpPr>
          <p:cNvPr id="1385" name="Google Shape;1385;p112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88662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/>
              <a:t>TO DO</a:t>
            </a:r>
            <a:endParaRPr sz="1800"/>
          </a:p>
          <a:p>
            <a:pPr marL="9144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fr-FR" sz="1800"/>
              <a:t>Change the Kernel of your notebook </a:t>
            </a:r>
            <a:r>
              <a:rPr lang="fr-FR" sz="1800">
                <a:solidFill>
                  <a:schemeClr val="dk1"/>
                </a:solidFill>
              </a:rPr>
              <a:t>to activate a code env in the notebook</a:t>
            </a:r>
            <a:br>
              <a:rPr lang="fr-FR" sz="1800">
                <a:solidFill>
                  <a:schemeClr val="dk1"/>
                </a:solidFill>
              </a:rPr>
            </a:br>
            <a:endParaRPr sz="1800"/>
          </a:p>
          <a:p>
            <a:pPr marL="9144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-FR" sz="1800"/>
              <a:t>try to import the package textblob (with Python) or sentimentr (with R)</a:t>
            </a:r>
            <a:br>
              <a:rPr lang="fr-FR" sz="1800"/>
            </a:br>
            <a:r>
              <a:rPr lang="fr-FR" sz="1800"/>
              <a:t>→ It should work now!</a:t>
            </a:r>
            <a:endParaRPr sz="1800"/>
          </a:p>
        </p:txBody>
      </p:sp>
      <p:grpSp>
        <p:nvGrpSpPr>
          <p:cNvPr id="1386" name="Google Shape;1386;p112"/>
          <p:cNvGrpSpPr/>
          <p:nvPr/>
        </p:nvGrpSpPr>
        <p:grpSpPr>
          <a:xfrm>
            <a:off x="3536575" y="4169425"/>
            <a:ext cx="5573126" cy="2105937"/>
            <a:chOff x="3460388" y="4116025"/>
            <a:chExt cx="5573126" cy="2105937"/>
          </a:xfrm>
        </p:grpSpPr>
        <p:pic>
          <p:nvPicPr>
            <p:cNvPr id="1387" name="Google Shape;1387;p1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60388" y="4116025"/>
              <a:ext cx="5573126" cy="21059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8" name="Google Shape;1388;p112"/>
            <p:cNvSpPr/>
            <p:nvPr/>
          </p:nvSpPr>
          <p:spPr>
            <a:xfrm>
              <a:off x="6532489" y="5731450"/>
              <a:ext cx="2106000" cy="490500"/>
            </a:xfrm>
            <a:prstGeom prst="ellipse">
              <a:avLst/>
            </a:prstGeom>
            <a:noFill/>
            <a:ln w="28575" cap="flat" cmpd="sng">
              <a:solidFill>
                <a:srgbClr val="FC02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112"/>
          <p:cNvGrpSpPr/>
          <p:nvPr/>
        </p:nvGrpSpPr>
        <p:grpSpPr>
          <a:xfrm>
            <a:off x="10482900" y="836375"/>
            <a:ext cx="1539200" cy="964700"/>
            <a:chOff x="10482900" y="1293575"/>
            <a:chExt cx="1539200" cy="964700"/>
          </a:xfrm>
        </p:grpSpPr>
        <p:pic>
          <p:nvPicPr>
            <p:cNvPr id="1390" name="Google Shape;1390;p112"/>
            <p:cNvPicPr preferRelativeResize="0"/>
            <p:nvPr/>
          </p:nvPicPr>
          <p:blipFill rotWithShape="1">
            <a:blip r:embed="rId4">
              <a:alphaModFix/>
            </a:blip>
            <a:srcRect r="51923"/>
            <a:stretch/>
          </p:blipFill>
          <p:spPr>
            <a:xfrm>
              <a:off x="10482900" y="1293575"/>
              <a:ext cx="881200" cy="96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1" name="Google Shape;1391;p112"/>
            <p:cNvPicPr preferRelativeResize="0"/>
            <p:nvPr/>
          </p:nvPicPr>
          <p:blipFill rotWithShape="1">
            <a:blip r:embed="rId4">
              <a:alphaModFix/>
            </a:blip>
            <a:srcRect l="59967"/>
            <a:stretch/>
          </p:blipFill>
          <p:spPr>
            <a:xfrm>
              <a:off x="11288350" y="1293575"/>
              <a:ext cx="733750" cy="964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2" name="Google Shape;1392;p112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13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Code Environments in DSS</a:t>
            </a:r>
            <a:endParaRPr/>
          </a:p>
        </p:txBody>
      </p:sp>
      <p:sp>
        <p:nvSpPr>
          <p:cNvPr id="1398" name="Google Shape;1398;p113"/>
          <p:cNvSpPr txBox="1">
            <a:spLocks noGrp="1"/>
          </p:cNvSpPr>
          <p:nvPr>
            <p:ph type="body" idx="1"/>
          </p:nvPr>
        </p:nvSpPr>
        <p:spPr>
          <a:xfrm>
            <a:off x="296225" y="1593375"/>
            <a:ext cx="5496000" cy="25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/>
              <a:t>TO DO</a:t>
            </a:r>
            <a:endParaRPr sz="180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/>
              <a:t>Activate the ENV for all the code recipes in your project</a:t>
            </a:r>
            <a:endParaRPr sz="1800"/>
          </a:p>
          <a:p>
            <a:pPr marL="1028700" marR="0" lvl="1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/>
              <a:t>Go to Settings / Code env selection</a:t>
            </a:r>
            <a:endParaRPr sz="1800"/>
          </a:p>
          <a:p>
            <a:pPr marL="1028700" marR="0" lvl="1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/>
              <a:t>Select the ENV you want to activate</a:t>
            </a:r>
            <a:endParaRPr sz="1800"/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9" name="Google Shape;1399;p113"/>
          <p:cNvSpPr txBox="1"/>
          <p:nvPr/>
        </p:nvSpPr>
        <p:spPr>
          <a:xfrm>
            <a:off x="296225" y="6043650"/>
            <a:ext cx="97140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addition, you can set the ENV to use for a notebook and other applications separately</a:t>
            </a:r>
            <a:endParaRPr sz="1800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00" name="Google Shape;1400;p113"/>
          <p:cNvPicPr preferRelativeResize="0"/>
          <p:nvPr/>
        </p:nvPicPr>
        <p:blipFill rotWithShape="1">
          <a:blip r:embed="rId3">
            <a:alphaModFix/>
          </a:blip>
          <a:srcRect t="14844" r="60044" b="52161"/>
          <a:stretch/>
        </p:blipFill>
        <p:spPr>
          <a:xfrm>
            <a:off x="5175500" y="2659875"/>
            <a:ext cx="6955373" cy="3589952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13"/>
          <p:cNvSpPr/>
          <p:nvPr/>
        </p:nvSpPr>
        <p:spPr>
          <a:xfrm>
            <a:off x="7605427" y="3711086"/>
            <a:ext cx="895200" cy="423300"/>
          </a:xfrm>
          <a:prstGeom prst="ellipse">
            <a:avLst/>
          </a:prstGeom>
          <a:noFill/>
          <a:ln w="28575" cap="flat" cmpd="sng">
            <a:solidFill>
              <a:srgbClr val="FC02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113"/>
          <p:cNvSpPr/>
          <p:nvPr/>
        </p:nvSpPr>
        <p:spPr>
          <a:xfrm>
            <a:off x="5076724" y="4435700"/>
            <a:ext cx="1372200" cy="423300"/>
          </a:xfrm>
          <a:prstGeom prst="ellipse">
            <a:avLst/>
          </a:prstGeom>
          <a:noFill/>
          <a:ln w="28575" cap="flat" cmpd="sng">
            <a:solidFill>
              <a:srgbClr val="FC02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113"/>
          <p:cNvSpPr/>
          <p:nvPr/>
        </p:nvSpPr>
        <p:spPr>
          <a:xfrm>
            <a:off x="9095550" y="3790100"/>
            <a:ext cx="2012700" cy="645600"/>
          </a:xfrm>
          <a:prstGeom prst="ellipse">
            <a:avLst/>
          </a:prstGeom>
          <a:noFill/>
          <a:ln w="28575" cap="flat" cmpd="sng">
            <a:solidFill>
              <a:srgbClr val="FC02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113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Activating Code Envs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14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Notebooks</a:t>
            </a:r>
            <a:endParaRPr/>
          </a:p>
        </p:txBody>
      </p:sp>
      <p:sp>
        <p:nvSpPr>
          <p:cNvPr id="1410" name="Google Shape;1410;p114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10002900" cy="21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/>
              <a:t>TO DO</a:t>
            </a:r>
            <a:endParaRPr sz="1800"/>
          </a:p>
          <a:p>
            <a:pPr marL="1028700" lvl="1" indent="-304800" algn="l" rtl="0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/>
              <a:t>Go back to your notebook</a:t>
            </a:r>
            <a:endParaRPr sz="1800"/>
          </a:p>
          <a:p>
            <a:pPr marL="1028700" lvl="1" indent="-304800" algn="l" rtl="0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/>
              <a:t>When reading the dataset do a random sample of 1000 rows</a:t>
            </a:r>
            <a:endParaRPr sz="1800"/>
          </a:p>
          <a:p>
            <a:pPr marL="1028700" lvl="1" indent="-304800" algn="l" rtl="0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○"/>
            </a:pPr>
            <a:r>
              <a:rPr lang="fr-FR" sz="1800"/>
              <a:t>Create a new column sentiment using textblob / sentimentr using the</a:t>
            </a:r>
            <a:r>
              <a:rPr lang="fr-FR" sz="1800" i="1"/>
              <a:t> simplified text</a:t>
            </a:r>
            <a:endParaRPr sz="1800"/>
          </a:p>
          <a:p>
            <a:pPr marL="285750" marR="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Noto Sans Symbols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28575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411" name="Google Shape;1411;p114"/>
          <p:cNvGrpSpPr/>
          <p:nvPr/>
        </p:nvGrpSpPr>
        <p:grpSpPr>
          <a:xfrm>
            <a:off x="58775" y="3437150"/>
            <a:ext cx="3605325" cy="2808475"/>
            <a:chOff x="-169825" y="2751350"/>
            <a:chExt cx="3605325" cy="2808475"/>
          </a:xfrm>
        </p:grpSpPr>
        <p:sp>
          <p:nvSpPr>
            <p:cNvPr id="1412" name="Google Shape;1412;p114"/>
            <p:cNvSpPr txBox="1"/>
            <p:nvPr/>
          </p:nvSpPr>
          <p:spPr>
            <a:xfrm>
              <a:off x="-169825" y="2751350"/>
              <a:ext cx="16305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Char char="❖"/>
              </a:pPr>
              <a:r>
                <a:rPr lang="fr-FR" b="1"/>
                <a:t>Python</a:t>
              </a:r>
              <a:endParaRPr b="1"/>
            </a:p>
          </p:txBody>
        </p:sp>
        <p:sp>
          <p:nvSpPr>
            <p:cNvPr id="1413" name="Google Shape;1413;p114"/>
            <p:cNvSpPr txBox="1"/>
            <p:nvPr/>
          </p:nvSpPr>
          <p:spPr>
            <a:xfrm>
              <a:off x="1805000" y="5027325"/>
              <a:ext cx="16305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Char char="❖"/>
              </a:pPr>
              <a:r>
                <a:rPr lang="fr-FR" b="1"/>
                <a:t>R</a:t>
              </a:r>
              <a:endParaRPr b="1"/>
            </a:p>
          </p:txBody>
        </p:sp>
      </p:grpSp>
      <p:pic>
        <p:nvPicPr>
          <p:cNvPr id="1414" name="Google Shape;1414;p114"/>
          <p:cNvPicPr preferRelativeResize="0"/>
          <p:nvPr/>
        </p:nvPicPr>
        <p:blipFill rotWithShape="1">
          <a:blip r:embed="rId3">
            <a:alphaModFix/>
          </a:blip>
          <a:srcRect l="10055"/>
          <a:stretch/>
        </p:blipFill>
        <p:spPr>
          <a:xfrm>
            <a:off x="177778" y="4028475"/>
            <a:ext cx="5427600" cy="250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275" y="4075675"/>
            <a:ext cx="6416726" cy="240741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14"/>
          <p:cNvSpPr txBox="1"/>
          <p:nvPr/>
        </p:nvSpPr>
        <p:spPr>
          <a:xfrm>
            <a:off x="5775275" y="3541675"/>
            <a:ext cx="1630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fr-FR" b="1"/>
              <a:t>R</a:t>
            </a:r>
            <a:endParaRPr b="1"/>
          </a:p>
        </p:txBody>
      </p:sp>
      <p:sp>
        <p:nvSpPr>
          <p:cNvPr id="1417" name="Google Shape;1417;p114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  <p:grpSp>
        <p:nvGrpSpPr>
          <p:cNvPr id="1418" name="Google Shape;1418;p114"/>
          <p:cNvGrpSpPr/>
          <p:nvPr/>
        </p:nvGrpSpPr>
        <p:grpSpPr>
          <a:xfrm>
            <a:off x="10559100" y="836375"/>
            <a:ext cx="1539200" cy="964700"/>
            <a:chOff x="10482900" y="1293575"/>
            <a:chExt cx="1539200" cy="964700"/>
          </a:xfrm>
        </p:grpSpPr>
        <p:pic>
          <p:nvPicPr>
            <p:cNvPr id="1419" name="Google Shape;1419;p114"/>
            <p:cNvPicPr preferRelativeResize="0"/>
            <p:nvPr/>
          </p:nvPicPr>
          <p:blipFill rotWithShape="1">
            <a:blip r:embed="rId5">
              <a:alphaModFix/>
            </a:blip>
            <a:srcRect r="51923"/>
            <a:stretch/>
          </p:blipFill>
          <p:spPr>
            <a:xfrm>
              <a:off x="10482900" y="1293575"/>
              <a:ext cx="881200" cy="96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0" name="Google Shape;1420;p114"/>
            <p:cNvPicPr preferRelativeResize="0"/>
            <p:nvPr/>
          </p:nvPicPr>
          <p:blipFill rotWithShape="1">
            <a:blip r:embed="rId5">
              <a:alphaModFix/>
            </a:blip>
            <a:srcRect l="59967"/>
            <a:stretch/>
          </p:blipFill>
          <p:spPr>
            <a:xfrm>
              <a:off x="11288350" y="1293575"/>
              <a:ext cx="733750" cy="964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15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Notebooks</a:t>
            </a:r>
            <a:endParaRPr/>
          </a:p>
        </p:txBody>
      </p:sp>
      <p:sp>
        <p:nvSpPr>
          <p:cNvPr id="1426" name="Google Shape;1426;p115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81114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-FR" sz="1800"/>
              <a:t>TO DO</a:t>
            </a:r>
            <a:endParaRPr sz="180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-FR" sz="1800"/>
              <a:t>Save back to recipe</a:t>
            </a:r>
            <a:endParaRPr sz="180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-FR" sz="1800"/>
              <a:t>Add to code samples the code to create sentiment column</a:t>
            </a:r>
            <a:endParaRPr sz="180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285750" marR="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Noto Sans Symbols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28575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7" name="Google Shape;1427;p115"/>
          <p:cNvSpPr txBox="1"/>
          <p:nvPr/>
        </p:nvSpPr>
        <p:spPr>
          <a:xfrm>
            <a:off x="2009050" y="69005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8" name="Google Shape;1428;p115"/>
          <p:cNvGrpSpPr/>
          <p:nvPr/>
        </p:nvGrpSpPr>
        <p:grpSpPr>
          <a:xfrm>
            <a:off x="867639" y="2246050"/>
            <a:ext cx="10723541" cy="4353600"/>
            <a:chOff x="867650" y="2093650"/>
            <a:chExt cx="10734275" cy="4353600"/>
          </a:xfrm>
        </p:grpSpPr>
        <p:pic>
          <p:nvPicPr>
            <p:cNvPr id="1429" name="Google Shape;1429;p1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3253" y="3087000"/>
              <a:ext cx="3870546" cy="33602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30" name="Google Shape;1430;p115"/>
            <p:cNvGrpSpPr/>
            <p:nvPr/>
          </p:nvGrpSpPr>
          <p:grpSpPr>
            <a:xfrm>
              <a:off x="867650" y="2093650"/>
              <a:ext cx="10734275" cy="3986525"/>
              <a:chOff x="867650" y="2093650"/>
              <a:chExt cx="10734275" cy="3986525"/>
            </a:xfrm>
          </p:grpSpPr>
          <p:pic>
            <p:nvPicPr>
              <p:cNvPr id="1431" name="Google Shape;1431;p1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67650" y="3087007"/>
                <a:ext cx="4659284" cy="1670711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432" name="Google Shape;1432;p115"/>
              <p:cNvCxnSpPr/>
              <p:nvPr/>
            </p:nvCxnSpPr>
            <p:spPr>
              <a:xfrm rot="10800000" flipH="1">
                <a:off x="1483125" y="3660950"/>
                <a:ext cx="1789800" cy="15777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CC000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1433" name="Google Shape;1433;p115"/>
              <p:cNvCxnSpPr/>
              <p:nvPr/>
            </p:nvCxnSpPr>
            <p:spPr>
              <a:xfrm flipH="1">
                <a:off x="9950425" y="2503875"/>
                <a:ext cx="1188600" cy="3576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CC000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1434" name="Google Shape;1434;p115"/>
              <p:cNvCxnSpPr/>
              <p:nvPr/>
            </p:nvCxnSpPr>
            <p:spPr>
              <a:xfrm flipH="1">
                <a:off x="9792925" y="2472325"/>
                <a:ext cx="1335600" cy="1188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CC000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sp>
            <p:nvSpPr>
              <p:cNvPr id="1435" name="Google Shape;1435;p115"/>
              <p:cNvSpPr txBox="1"/>
              <p:nvPr/>
            </p:nvSpPr>
            <p:spPr>
              <a:xfrm>
                <a:off x="1115000" y="5112425"/>
                <a:ext cx="462900" cy="42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AutoNum type="arabicPeriod"/>
                </a:pPr>
                <a:endParaRPr sz="1800"/>
              </a:p>
            </p:txBody>
          </p:sp>
          <p:sp>
            <p:nvSpPr>
              <p:cNvPr id="1436" name="Google Shape;1436;p115"/>
              <p:cNvSpPr txBox="1"/>
              <p:nvPr/>
            </p:nvSpPr>
            <p:spPr>
              <a:xfrm>
                <a:off x="11139025" y="2093650"/>
                <a:ext cx="462900" cy="42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800"/>
                  <a:t>2.</a:t>
                </a:r>
                <a:endParaRPr sz="1800"/>
              </a:p>
            </p:txBody>
          </p:sp>
        </p:grpSp>
      </p:grpSp>
      <p:grpSp>
        <p:nvGrpSpPr>
          <p:cNvPr id="1437" name="Google Shape;1437;p115"/>
          <p:cNvGrpSpPr/>
          <p:nvPr/>
        </p:nvGrpSpPr>
        <p:grpSpPr>
          <a:xfrm>
            <a:off x="10559100" y="836375"/>
            <a:ext cx="1539200" cy="964700"/>
            <a:chOff x="10482900" y="1293575"/>
            <a:chExt cx="1539200" cy="964700"/>
          </a:xfrm>
        </p:grpSpPr>
        <p:pic>
          <p:nvPicPr>
            <p:cNvPr id="1438" name="Google Shape;1438;p115"/>
            <p:cNvPicPr preferRelativeResize="0"/>
            <p:nvPr/>
          </p:nvPicPr>
          <p:blipFill rotWithShape="1">
            <a:blip r:embed="rId5">
              <a:alphaModFix/>
            </a:blip>
            <a:srcRect r="51923"/>
            <a:stretch/>
          </p:blipFill>
          <p:spPr>
            <a:xfrm>
              <a:off x="10482900" y="1293575"/>
              <a:ext cx="881200" cy="96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9" name="Google Shape;1439;p115"/>
            <p:cNvPicPr preferRelativeResize="0"/>
            <p:nvPr/>
          </p:nvPicPr>
          <p:blipFill rotWithShape="1">
            <a:blip r:embed="rId5">
              <a:alphaModFix/>
            </a:blip>
            <a:srcRect l="59967"/>
            <a:stretch/>
          </p:blipFill>
          <p:spPr>
            <a:xfrm>
              <a:off x="11288350" y="1293575"/>
              <a:ext cx="733750" cy="964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0" name="Google Shape;1440;p115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16"/>
          <p:cNvSpPr txBox="1"/>
          <p:nvPr/>
        </p:nvSpPr>
        <p:spPr>
          <a:xfrm>
            <a:off x="102950" y="2277925"/>
            <a:ext cx="55131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➢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Python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6" name="Google Shape;1446;p116"/>
          <p:cNvSpPr txBox="1"/>
          <p:nvPr/>
        </p:nvSpPr>
        <p:spPr>
          <a:xfrm>
            <a:off x="5763500" y="2277925"/>
            <a:ext cx="55131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➢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R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7" name="Google Shape;1447;p116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  <p:pic>
        <p:nvPicPr>
          <p:cNvPr id="1448" name="Google Shape;144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500" y="3005261"/>
            <a:ext cx="6209725" cy="2087231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16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Solutions</a:t>
            </a:r>
            <a:endParaRPr/>
          </a:p>
        </p:txBody>
      </p:sp>
      <p:grpSp>
        <p:nvGrpSpPr>
          <p:cNvPr id="1450" name="Google Shape;1450;p116"/>
          <p:cNvGrpSpPr/>
          <p:nvPr/>
        </p:nvGrpSpPr>
        <p:grpSpPr>
          <a:xfrm>
            <a:off x="10559100" y="836375"/>
            <a:ext cx="1539200" cy="964700"/>
            <a:chOff x="10482900" y="1293575"/>
            <a:chExt cx="1539200" cy="964700"/>
          </a:xfrm>
        </p:grpSpPr>
        <p:pic>
          <p:nvPicPr>
            <p:cNvPr id="1451" name="Google Shape;1451;p116"/>
            <p:cNvPicPr preferRelativeResize="0"/>
            <p:nvPr/>
          </p:nvPicPr>
          <p:blipFill rotWithShape="1">
            <a:blip r:embed="rId4">
              <a:alphaModFix/>
            </a:blip>
            <a:srcRect r="51923"/>
            <a:stretch/>
          </p:blipFill>
          <p:spPr>
            <a:xfrm>
              <a:off x="10482900" y="1293575"/>
              <a:ext cx="881200" cy="96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2" name="Google Shape;1452;p116"/>
            <p:cNvPicPr preferRelativeResize="0"/>
            <p:nvPr/>
          </p:nvPicPr>
          <p:blipFill rotWithShape="1">
            <a:blip r:embed="rId4">
              <a:alphaModFix/>
            </a:blip>
            <a:srcRect l="59967"/>
            <a:stretch/>
          </p:blipFill>
          <p:spPr>
            <a:xfrm>
              <a:off x="11288350" y="1293575"/>
              <a:ext cx="733750" cy="964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53" name="Google Shape;1453;p116"/>
          <p:cNvPicPr preferRelativeResize="0"/>
          <p:nvPr/>
        </p:nvPicPr>
        <p:blipFill rotWithShape="1">
          <a:blip r:embed="rId5">
            <a:alphaModFix/>
          </a:blip>
          <a:srcRect r="10031"/>
          <a:stretch/>
        </p:blipFill>
        <p:spPr>
          <a:xfrm>
            <a:off x="220575" y="2905025"/>
            <a:ext cx="5513099" cy="263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17"/>
          <p:cNvSpPr txBox="1"/>
          <p:nvPr/>
        </p:nvSpPr>
        <p:spPr>
          <a:xfrm>
            <a:off x="483950" y="1828025"/>
            <a:ext cx="10057800" cy="10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DO: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From the sentiment dataset, compute the average sentiment for person and company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Export the graph to your dashboard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459" name="Google Shape;145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298" y="3164925"/>
            <a:ext cx="8648348" cy="3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3850" y="914400"/>
            <a:ext cx="935500" cy="10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1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  <p:sp>
        <p:nvSpPr>
          <p:cNvPr id="1462" name="Google Shape;1462;p11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Charts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  <p:sp>
        <p:nvSpPr>
          <p:cNvPr id="914" name="Google Shape;914;p64"/>
          <p:cNvSpPr txBox="1">
            <a:spLocks noGrp="1"/>
          </p:cNvSpPr>
          <p:nvPr>
            <p:ph type="body" idx="4294967295"/>
          </p:nvPr>
        </p:nvSpPr>
        <p:spPr>
          <a:xfrm>
            <a:off x="1152000" y="458503"/>
            <a:ext cx="101028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100"/>
              <a:buFont typeface="Arial"/>
              <a:buNone/>
            </a:pPr>
            <a:r>
              <a:rPr lang="fr-FR" sz="4500">
                <a:solidFill>
                  <a:srgbClr val="3B3838"/>
                </a:solidFill>
              </a:rPr>
              <a:t>Clicker track</a:t>
            </a:r>
            <a:endParaRPr sz="16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15" name="Google Shape;915;p64"/>
          <p:cNvSpPr/>
          <p:nvPr/>
        </p:nvSpPr>
        <p:spPr>
          <a:xfrm>
            <a:off x="1152000" y="1539003"/>
            <a:ext cx="9429600" cy="41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training covers the following visual features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Prepare and enrich your data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Mass flow views and actions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Visual interface custom code based (plugin)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Window recipe (sliding aggregations)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But also some more advanced features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SQL notebooks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Working with instance variables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Working with folders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Visual ML with text data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Geo clustering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much more!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16" name="Google Shape;91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249" y="1071975"/>
            <a:ext cx="3443026" cy="258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18"/>
          <p:cNvSpPr txBox="1"/>
          <p:nvPr/>
        </p:nvSpPr>
        <p:spPr>
          <a:xfrm>
            <a:off x="788750" y="1904225"/>
            <a:ext cx="10057800" cy="10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DO: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Split the latest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sentiment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dataset into two datasets, according to the value of the sentiment. </a:t>
            </a: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Exclude sentiment = 0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○"/>
            </a:pPr>
            <a:r>
              <a:rPr lang="fr-FR" sz="16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sentiment_pos</a:t>
            </a:r>
            <a:endParaRPr sz="16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○"/>
            </a:pPr>
            <a:r>
              <a:rPr lang="fr-FR" sz="16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sentiment_neg</a:t>
            </a:r>
            <a:endParaRPr sz="16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468" name="Google Shape;1468;p118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  <p:pic>
        <p:nvPicPr>
          <p:cNvPr id="1469" name="Google Shape;146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7949" y="838200"/>
            <a:ext cx="889726" cy="10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2225" y="3098150"/>
            <a:ext cx="4739800" cy="33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118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Split positive and negative tweets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19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  <p:pic>
        <p:nvPicPr>
          <p:cNvPr id="1477" name="Google Shape;147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7949" y="838200"/>
            <a:ext cx="889726" cy="10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19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Split positive and negative tweets</a:t>
            </a:r>
            <a:endParaRPr/>
          </a:p>
        </p:txBody>
      </p:sp>
      <p:pic>
        <p:nvPicPr>
          <p:cNvPr id="1479" name="Google Shape;1479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63" y="2014475"/>
            <a:ext cx="10597876" cy="451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20"/>
          <p:cNvSpPr txBox="1"/>
          <p:nvPr/>
        </p:nvSpPr>
        <p:spPr>
          <a:xfrm>
            <a:off x="722850" y="1802900"/>
            <a:ext cx="10358700" cy="2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Now we build WordClouds from the tweets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Source Sans Pro"/>
              <a:buChar char="➢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We export the WordClouds  in a </a:t>
            </a:r>
            <a:r>
              <a:rPr lang="fr-FR" sz="1800" b="1">
                <a:latin typeface="Source Sans Pro"/>
                <a:ea typeface="Source Sans Pro"/>
                <a:cs typeface="Source Sans Pro"/>
                <a:sym typeface="Source Sans Pro"/>
              </a:rPr>
              <a:t>folder </a:t>
            </a: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for external reuse (external presentation for example)</a:t>
            </a:r>
            <a:b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➢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We create the WordClouds in a code recipe and export it to a dashboard as a </a:t>
            </a:r>
            <a:r>
              <a:rPr lang="fr-FR" sz="1800" b="1">
                <a:latin typeface="Source Sans Pro"/>
                <a:ea typeface="Source Sans Pro"/>
                <a:cs typeface="Source Sans Pro"/>
                <a:sym typeface="Source Sans Pro"/>
              </a:rPr>
              <a:t>static insight</a:t>
            </a:r>
            <a:br>
              <a:rPr lang="fr-FR" sz="1800" b="1"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 b="1">
                <a:latin typeface="Source Sans Pro"/>
                <a:ea typeface="Source Sans Pro"/>
                <a:cs typeface="Source Sans Pro"/>
                <a:sym typeface="Source Sans Pro"/>
              </a:rPr>
              <a:t>→ </a:t>
            </a: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Let’s go through these two new concepts: </a:t>
            </a:r>
            <a:r>
              <a:rPr lang="fr-FR" sz="1800" b="1">
                <a:latin typeface="Source Sans Pro"/>
                <a:ea typeface="Source Sans Pro"/>
                <a:cs typeface="Source Sans Pro"/>
                <a:sym typeface="Source Sans Pro"/>
              </a:rPr>
              <a:t>folder</a:t>
            </a: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lang="fr-FR" sz="1800" b="1">
                <a:latin typeface="Source Sans Pro"/>
                <a:ea typeface="Source Sans Pro"/>
                <a:cs typeface="Source Sans Pro"/>
                <a:sym typeface="Source Sans Pro"/>
              </a:rPr>
              <a:t>static insight</a:t>
            </a: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85" name="Google Shape;1485;p12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Building a word cloud</a:t>
            </a:r>
            <a:endParaRPr/>
          </a:p>
        </p:txBody>
      </p:sp>
      <p:pic>
        <p:nvPicPr>
          <p:cNvPr id="1486" name="Google Shape;148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925" y="2442437"/>
            <a:ext cx="4527473" cy="229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120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Highlight people's reactions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21"/>
          <p:cNvSpPr txBox="1">
            <a:spLocks noGrp="1"/>
          </p:cNvSpPr>
          <p:nvPr>
            <p:ph type="ctrTitle"/>
          </p:nvPr>
        </p:nvSpPr>
        <p:spPr>
          <a:xfrm>
            <a:off x="962075" y="2911925"/>
            <a:ext cx="84489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>
                <a:solidFill>
                  <a:srgbClr val="434343"/>
                </a:solidFill>
              </a:rPr>
              <a:t>Working with Folders</a:t>
            </a:r>
            <a:endParaRPr sz="5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22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Working with Folders</a:t>
            </a:r>
            <a:endParaRPr/>
          </a:p>
        </p:txBody>
      </p:sp>
      <p:sp>
        <p:nvSpPr>
          <p:cNvPr id="1499" name="Google Shape;1499;p122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Sometimes Datasets aren’t Enough</a:t>
            </a:r>
            <a:endParaRPr/>
          </a:p>
        </p:txBody>
      </p:sp>
      <p:sp>
        <p:nvSpPr>
          <p:cNvPr id="1500" name="Google Shape;1500;p122"/>
          <p:cNvSpPr txBox="1">
            <a:spLocks noGrp="1"/>
          </p:cNvSpPr>
          <p:nvPr>
            <p:ph type="body" idx="1"/>
          </p:nvPr>
        </p:nvSpPr>
        <p:spPr>
          <a:xfrm>
            <a:off x="601916" y="1954217"/>
            <a:ext cx="10856100" cy="3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r>
              <a:rPr lang="fr-FR" sz="1800"/>
              <a:t>Datasets may not be enough to store all you need in a data science project. You might need: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●"/>
            </a:pPr>
            <a:r>
              <a:rPr lang="fr-FR" sz="1800"/>
              <a:t>machine learning models to use in a scoring recipe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●"/>
            </a:pPr>
            <a:r>
              <a:rPr lang="fr-FR" sz="1800" i="0" u="none" strike="noStrike" cap="none">
                <a:solidFill>
                  <a:srgbClr val="3E3E3E"/>
                </a:solidFill>
              </a:rPr>
              <a:t>keras </a:t>
            </a:r>
            <a:r>
              <a:rPr lang="fr-FR" sz="1800"/>
              <a:t>.h5 file </a:t>
            </a:r>
            <a:r>
              <a:rPr lang="fr-FR" sz="1800" i="0" u="none" strike="noStrike" cap="none">
                <a:solidFill>
                  <a:srgbClr val="3E3E3E"/>
                </a:solidFill>
              </a:rPr>
              <a:t>model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●"/>
            </a:pPr>
            <a:r>
              <a:rPr lang="fr-FR" sz="1800" i="0" u="none" strike="noStrike" cap="none">
                <a:solidFill>
                  <a:srgbClr val="3E3E3E"/>
                </a:solidFill>
              </a:rPr>
              <a:t>collection of JPE</a:t>
            </a:r>
            <a:r>
              <a:rPr lang="fr-FR" sz="1800"/>
              <a:t>G</a:t>
            </a:r>
            <a:r>
              <a:rPr lang="fr-FR" sz="1800" i="0" u="none" strike="noStrike" cap="none">
                <a:solidFill>
                  <a:srgbClr val="3E3E3E"/>
                </a:solidFill>
              </a:rPr>
              <a:t>/PNG images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●"/>
            </a:pPr>
            <a:r>
              <a:rPr lang="fr-FR" sz="1800"/>
              <a:t>…</a:t>
            </a:r>
            <a:endParaRPr sz="18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⇒ T</a:t>
            </a:r>
            <a:r>
              <a:rPr lang="fr-FR" sz="1800" i="0" u="none" strike="noStrike" cap="none">
                <a:solidFill>
                  <a:srgbClr val="3E3E3E"/>
                </a:solidFill>
              </a:rPr>
              <a:t>o keep the dependencies in the flow, use </a:t>
            </a:r>
            <a:r>
              <a:rPr lang="fr-FR" sz="1800"/>
              <a:t>f</a:t>
            </a:r>
            <a:r>
              <a:rPr lang="fr-FR" sz="1800" i="0" u="none" strike="noStrike" cap="none">
                <a:solidFill>
                  <a:srgbClr val="3E3E3E"/>
                </a:solidFill>
              </a:rPr>
              <a:t>olders!</a:t>
            </a: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</p:txBody>
      </p:sp>
      <p:pic>
        <p:nvPicPr>
          <p:cNvPr id="1501" name="Google Shape;1501;p122"/>
          <p:cNvPicPr preferRelativeResize="0"/>
          <p:nvPr/>
        </p:nvPicPr>
        <p:blipFill rotWithShape="1">
          <a:blip r:embed="rId3">
            <a:alphaModFix/>
          </a:blip>
          <a:srcRect r="55432"/>
          <a:stretch/>
        </p:blipFill>
        <p:spPr>
          <a:xfrm>
            <a:off x="6717600" y="2528750"/>
            <a:ext cx="3432575" cy="40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122"/>
          <p:cNvSpPr txBox="1"/>
          <p:nvPr/>
        </p:nvSpPr>
        <p:spPr>
          <a:xfrm rot="1194658">
            <a:off x="9436661" y="724392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23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Working with Folders in Code</a:t>
            </a:r>
            <a:endParaRPr/>
          </a:p>
        </p:txBody>
      </p:sp>
      <p:sp>
        <p:nvSpPr>
          <p:cNvPr id="1508" name="Google Shape;1508;p123"/>
          <p:cNvSpPr txBox="1"/>
          <p:nvPr/>
        </p:nvSpPr>
        <p:spPr>
          <a:xfrm>
            <a:off x="222113" y="1713275"/>
            <a:ext cx="11051400" cy="15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400"/>
              <a:buChar char="➢"/>
            </a:pPr>
            <a:r>
              <a:rPr lang="fr-FR" sz="24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do: 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From the </a:t>
            </a:r>
            <a:r>
              <a:rPr lang="fr-FR" sz="1800">
                <a:solidFill>
                  <a:srgbClr val="3E3E3E"/>
                </a:solidFill>
                <a:latin typeface="Courier New"/>
                <a:ea typeface="Courier New"/>
                <a:cs typeface="Courier New"/>
                <a:sym typeface="Courier New"/>
              </a:rPr>
              <a:t>sentiment_pos</a:t>
            </a: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dataset, create a Python or R recipe that outputs a </a:t>
            </a:r>
            <a:r>
              <a:rPr lang="fr-FR" sz="1800" b="1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folder</a:t>
            </a:r>
            <a:endParaRPr sz="1800" b="1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lvl="0" indent="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79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509" name="Google Shape;150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075" y="2950725"/>
            <a:ext cx="4463829" cy="35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123"/>
          <p:cNvSpPr/>
          <p:nvPr/>
        </p:nvSpPr>
        <p:spPr>
          <a:xfrm>
            <a:off x="6947275" y="5818425"/>
            <a:ext cx="1183800" cy="4203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511" name="Google Shape;1511;p123"/>
          <p:cNvGrpSpPr/>
          <p:nvPr/>
        </p:nvGrpSpPr>
        <p:grpSpPr>
          <a:xfrm>
            <a:off x="10493675" y="914400"/>
            <a:ext cx="1539200" cy="964700"/>
            <a:chOff x="10482900" y="1293575"/>
            <a:chExt cx="1539200" cy="964700"/>
          </a:xfrm>
        </p:grpSpPr>
        <p:pic>
          <p:nvPicPr>
            <p:cNvPr id="1512" name="Google Shape;1512;p123"/>
            <p:cNvPicPr preferRelativeResize="0"/>
            <p:nvPr/>
          </p:nvPicPr>
          <p:blipFill rotWithShape="1">
            <a:blip r:embed="rId4">
              <a:alphaModFix/>
            </a:blip>
            <a:srcRect r="51923"/>
            <a:stretch/>
          </p:blipFill>
          <p:spPr>
            <a:xfrm>
              <a:off x="10482900" y="1293575"/>
              <a:ext cx="881200" cy="96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3" name="Google Shape;1513;p123"/>
            <p:cNvPicPr preferRelativeResize="0"/>
            <p:nvPr/>
          </p:nvPicPr>
          <p:blipFill rotWithShape="1">
            <a:blip r:embed="rId4">
              <a:alphaModFix/>
            </a:blip>
            <a:srcRect l="59967"/>
            <a:stretch/>
          </p:blipFill>
          <p:spPr>
            <a:xfrm>
              <a:off x="11288350" y="1293575"/>
              <a:ext cx="733750" cy="964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4" name="Google Shape;1514;p123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  <p:cxnSp>
        <p:nvCxnSpPr>
          <p:cNvPr id="1515" name="Google Shape;1515;p123"/>
          <p:cNvCxnSpPr>
            <a:endCxn id="1510" idx="6"/>
          </p:cNvCxnSpPr>
          <p:nvPr/>
        </p:nvCxnSpPr>
        <p:spPr>
          <a:xfrm flipH="1">
            <a:off x="8131075" y="4917975"/>
            <a:ext cx="1499700" cy="1110600"/>
          </a:xfrm>
          <a:prstGeom prst="straightConnector1">
            <a:avLst/>
          </a:prstGeom>
          <a:noFill/>
          <a:ln w="38100" cap="flat" cmpd="sng">
            <a:solidFill>
              <a:srgbClr val="FC020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6" name="Google Shape;1516;p123"/>
          <p:cNvSpPr txBox="1"/>
          <p:nvPr/>
        </p:nvSpPr>
        <p:spPr>
          <a:xfrm>
            <a:off x="9326975" y="4322688"/>
            <a:ext cx="15393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Specify here you output a Folder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24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Working with Folders in Code</a:t>
            </a:r>
            <a:endParaRPr/>
          </a:p>
        </p:txBody>
      </p:sp>
      <p:sp>
        <p:nvSpPr>
          <p:cNvPr id="1522" name="Google Shape;1522;p124"/>
          <p:cNvSpPr txBox="1"/>
          <p:nvPr/>
        </p:nvSpPr>
        <p:spPr>
          <a:xfrm>
            <a:off x="362600" y="4321122"/>
            <a:ext cx="108561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To connect with </a:t>
            </a:r>
            <a:r>
              <a:rPr lang="fr-FR" sz="1800" b="1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Python</a:t>
            </a:r>
            <a:r>
              <a:rPr lang="fr-FR" sz="18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                                                                        To connect with </a:t>
            </a:r>
            <a:r>
              <a:rPr lang="fr-FR" sz="1800" b="1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R:</a:t>
            </a:r>
            <a:endParaRPr sz="1800" b="1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523" name="Google Shape;1523;p124"/>
          <p:cNvSpPr txBox="1"/>
          <p:nvPr/>
        </p:nvSpPr>
        <p:spPr>
          <a:xfrm>
            <a:off x="375600" y="2347100"/>
            <a:ext cx="112008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To work with </a:t>
            </a:r>
            <a:r>
              <a:rPr lang="fr-FR" sz="1800" i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Folders</a:t>
            </a: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 in DSS with code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➔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get the folder path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➔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interact with it how you would with a regular directory path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524" name="Google Shape;152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50" y="4973400"/>
            <a:ext cx="5348800" cy="12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2675" y="5013750"/>
            <a:ext cx="5885751" cy="10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6" name="Google Shape;1526;p124"/>
          <p:cNvGrpSpPr/>
          <p:nvPr/>
        </p:nvGrpSpPr>
        <p:grpSpPr>
          <a:xfrm>
            <a:off x="10635300" y="760175"/>
            <a:ext cx="1539200" cy="964700"/>
            <a:chOff x="10482900" y="1293575"/>
            <a:chExt cx="1539200" cy="964700"/>
          </a:xfrm>
        </p:grpSpPr>
        <p:pic>
          <p:nvPicPr>
            <p:cNvPr id="1527" name="Google Shape;1527;p124"/>
            <p:cNvPicPr preferRelativeResize="0"/>
            <p:nvPr/>
          </p:nvPicPr>
          <p:blipFill rotWithShape="1">
            <a:blip r:embed="rId5">
              <a:alphaModFix/>
            </a:blip>
            <a:srcRect r="51923"/>
            <a:stretch/>
          </p:blipFill>
          <p:spPr>
            <a:xfrm>
              <a:off x="10482900" y="1293575"/>
              <a:ext cx="881200" cy="96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8" name="Google Shape;1528;p124"/>
            <p:cNvPicPr preferRelativeResize="0"/>
            <p:nvPr/>
          </p:nvPicPr>
          <p:blipFill rotWithShape="1">
            <a:blip r:embed="rId5">
              <a:alphaModFix/>
            </a:blip>
            <a:srcRect l="59967"/>
            <a:stretch/>
          </p:blipFill>
          <p:spPr>
            <a:xfrm>
              <a:off x="11288350" y="1293575"/>
              <a:ext cx="733750" cy="964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9" name="Google Shape;1529;p124"/>
          <p:cNvSpPr txBox="1"/>
          <p:nvPr/>
        </p:nvSpPr>
        <p:spPr>
          <a:xfrm rot="2054074">
            <a:off x="9049925" y="1085675"/>
            <a:ext cx="2863048" cy="541356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FC02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C0202"/>
                </a:solidFill>
              </a:rPr>
              <a:t>Try this out!</a:t>
            </a:r>
            <a:endParaRPr sz="2400">
              <a:solidFill>
                <a:srgbClr val="FC0202"/>
              </a:solidFill>
            </a:endParaRPr>
          </a:p>
        </p:txBody>
      </p:sp>
      <p:sp>
        <p:nvSpPr>
          <p:cNvPr id="1530" name="Google Shape;1530;p124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How to and hands on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25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Working with Folders in Code</a:t>
            </a:r>
            <a:endParaRPr/>
          </a:p>
        </p:txBody>
      </p:sp>
      <p:sp>
        <p:nvSpPr>
          <p:cNvPr id="1536" name="Google Shape;1536;p125"/>
          <p:cNvSpPr txBox="1"/>
          <p:nvPr/>
        </p:nvSpPr>
        <p:spPr>
          <a:xfrm>
            <a:off x="450700" y="1501075"/>
            <a:ext cx="11051400" cy="15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Char char="➢"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do: 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Add the package(s) to your environnement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■"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Python: </a:t>
            </a:r>
            <a:r>
              <a:rPr lang="fr-FR" sz="1800" b="1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wordcloud</a:t>
            </a:r>
            <a:endParaRPr sz="1800" b="1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■"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R: </a:t>
            </a:r>
            <a:r>
              <a:rPr lang="fr-FR" sz="1800" b="1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tm</a:t>
            </a: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800" b="1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wordcloud</a:t>
            </a:r>
            <a:endParaRPr sz="1800" b="1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 the recipe, create a wordcloud and save it in the folder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Run the recipe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lvl="0" indent="1079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79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537" name="Google Shape;153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8" y="3841565"/>
            <a:ext cx="5760174" cy="26006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8" name="Google Shape;1538;p125"/>
          <p:cNvGrpSpPr/>
          <p:nvPr/>
        </p:nvGrpSpPr>
        <p:grpSpPr>
          <a:xfrm>
            <a:off x="10559100" y="836375"/>
            <a:ext cx="1539200" cy="964700"/>
            <a:chOff x="10482900" y="1293575"/>
            <a:chExt cx="1539200" cy="964700"/>
          </a:xfrm>
        </p:grpSpPr>
        <p:pic>
          <p:nvPicPr>
            <p:cNvPr id="1539" name="Google Shape;1539;p125"/>
            <p:cNvPicPr preferRelativeResize="0"/>
            <p:nvPr/>
          </p:nvPicPr>
          <p:blipFill rotWithShape="1">
            <a:blip r:embed="rId4">
              <a:alphaModFix/>
            </a:blip>
            <a:srcRect r="51923"/>
            <a:stretch/>
          </p:blipFill>
          <p:spPr>
            <a:xfrm>
              <a:off x="10482900" y="1293575"/>
              <a:ext cx="881200" cy="96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0" name="Google Shape;1540;p125"/>
            <p:cNvPicPr preferRelativeResize="0"/>
            <p:nvPr/>
          </p:nvPicPr>
          <p:blipFill rotWithShape="1">
            <a:blip r:embed="rId4">
              <a:alphaModFix/>
            </a:blip>
            <a:srcRect l="59967"/>
            <a:stretch/>
          </p:blipFill>
          <p:spPr>
            <a:xfrm>
              <a:off x="11288350" y="1293575"/>
              <a:ext cx="733750" cy="964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41" name="Google Shape;1541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4775" y="3841575"/>
            <a:ext cx="6227224" cy="21393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125"/>
          <p:cNvSpPr/>
          <p:nvPr/>
        </p:nvSpPr>
        <p:spPr>
          <a:xfrm>
            <a:off x="10987600" y="4203100"/>
            <a:ext cx="1136700" cy="439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3" name="Google Shape;1543;p125"/>
          <p:cNvCxnSpPr>
            <a:endCxn id="1542" idx="0"/>
          </p:cNvCxnSpPr>
          <p:nvPr/>
        </p:nvCxnSpPr>
        <p:spPr>
          <a:xfrm>
            <a:off x="11071150" y="3387700"/>
            <a:ext cx="484800" cy="8154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4" name="Google Shape;1544;p125"/>
          <p:cNvSpPr txBox="1"/>
          <p:nvPr/>
        </p:nvSpPr>
        <p:spPr>
          <a:xfrm>
            <a:off x="9249200" y="3011088"/>
            <a:ext cx="25449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In R, take only 1000 rows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5" name="Google Shape;1545;p125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26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Working with Folders</a:t>
            </a:r>
            <a:endParaRPr/>
          </a:p>
        </p:txBody>
      </p:sp>
      <p:grpSp>
        <p:nvGrpSpPr>
          <p:cNvPr id="1551" name="Google Shape;1551;p126"/>
          <p:cNvGrpSpPr/>
          <p:nvPr/>
        </p:nvGrpSpPr>
        <p:grpSpPr>
          <a:xfrm>
            <a:off x="2082175" y="2722515"/>
            <a:ext cx="8703563" cy="3834884"/>
            <a:chOff x="1007575" y="1550050"/>
            <a:chExt cx="11146981" cy="4818299"/>
          </a:xfrm>
        </p:grpSpPr>
        <p:pic>
          <p:nvPicPr>
            <p:cNvPr id="1552" name="Google Shape;1552;p126"/>
            <p:cNvPicPr preferRelativeResize="0"/>
            <p:nvPr/>
          </p:nvPicPr>
          <p:blipFill rotWithShape="1">
            <a:blip r:embed="rId3">
              <a:alphaModFix/>
            </a:blip>
            <a:srcRect l="2136" t="13811" r="6538" b="10842"/>
            <a:stretch/>
          </p:blipFill>
          <p:spPr>
            <a:xfrm>
              <a:off x="2505500" y="1550050"/>
              <a:ext cx="8543153" cy="4404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3" name="Google Shape;1553;p126"/>
            <p:cNvSpPr/>
            <p:nvPr/>
          </p:nvSpPr>
          <p:spPr>
            <a:xfrm>
              <a:off x="9506731" y="1879601"/>
              <a:ext cx="1671000" cy="64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54" name="Google Shape;1554;p126"/>
            <p:cNvSpPr/>
            <p:nvPr/>
          </p:nvSpPr>
          <p:spPr>
            <a:xfrm>
              <a:off x="5885852" y="3706249"/>
              <a:ext cx="420300" cy="4203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1555" name="Google Shape;1555;p126"/>
            <p:cNvCxnSpPr>
              <a:stCxn id="1556" idx="3"/>
              <a:endCxn id="1554" idx="2"/>
            </p:cNvCxnSpPr>
            <p:nvPr/>
          </p:nvCxnSpPr>
          <p:spPr>
            <a:xfrm rot="10800000" flipH="1">
              <a:off x="2517775" y="3916454"/>
              <a:ext cx="3368100" cy="413400"/>
            </a:xfrm>
            <a:prstGeom prst="straightConnector1">
              <a:avLst/>
            </a:prstGeom>
            <a:noFill/>
            <a:ln w="12700" cap="flat" cmpd="sng">
              <a:solidFill>
                <a:srgbClr val="EF4923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sp>
          <p:nvSpPr>
            <p:cNvPr id="1556" name="Google Shape;1556;p126"/>
            <p:cNvSpPr txBox="1"/>
            <p:nvPr/>
          </p:nvSpPr>
          <p:spPr>
            <a:xfrm>
              <a:off x="1007575" y="3998054"/>
              <a:ext cx="1510200" cy="6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Source Sans Pro"/>
                <a:buNone/>
              </a:pPr>
              <a:r>
                <a:rPr lang="fr-FR" sz="1800">
                  <a:solidFill>
                    <a:srgbClr val="FF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</a:t>
              </a:r>
              <a:r>
                <a:rPr lang="fr-FR" sz="1800" b="0" i="0" u="none" strike="noStrike" cap="none">
                  <a:solidFill>
                    <a:srgbClr val="FF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ownload file</a:t>
              </a:r>
              <a:endParaRPr/>
            </a:p>
          </p:txBody>
        </p:sp>
        <p:sp>
          <p:nvSpPr>
            <p:cNvPr id="1557" name="Google Shape;1557;p126"/>
            <p:cNvSpPr/>
            <p:nvPr/>
          </p:nvSpPr>
          <p:spPr>
            <a:xfrm>
              <a:off x="4849775" y="5534650"/>
              <a:ext cx="1874400" cy="4203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1558" name="Google Shape;1558;p126"/>
            <p:cNvCxnSpPr>
              <a:endCxn id="1557" idx="6"/>
            </p:cNvCxnSpPr>
            <p:nvPr/>
          </p:nvCxnSpPr>
          <p:spPr>
            <a:xfrm rot="10800000">
              <a:off x="6724175" y="5744800"/>
              <a:ext cx="2551500" cy="514800"/>
            </a:xfrm>
            <a:prstGeom prst="straightConnector1">
              <a:avLst/>
            </a:prstGeom>
            <a:noFill/>
            <a:ln w="12700" cap="flat" cmpd="sng">
              <a:solidFill>
                <a:srgbClr val="EF4923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sp>
          <p:nvSpPr>
            <p:cNvPr id="1559" name="Google Shape;1559;p126"/>
            <p:cNvSpPr txBox="1"/>
            <p:nvPr/>
          </p:nvSpPr>
          <p:spPr>
            <a:xfrm>
              <a:off x="9506755" y="5954949"/>
              <a:ext cx="26478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Source Sans Pro"/>
                <a:buNone/>
              </a:pPr>
              <a:r>
                <a:rPr lang="fr-FR" sz="1800" b="0" i="0" u="none" strike="noStrike" cap="none">
                  <a:solidFill>
                    <a:srgbClr val="FF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Upload file</a:t>
              </a:r>
              <a:endParaRPr sz="1800" b="0" i="0" u="none" strike="noStrike" cap="non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60" name="Google Shape;1560;p126"/>
            <p:cNvSpPr/>
            <p:nvPr/>
          </p:nvSpPr>
          <p:spPr>
            <a:xfrm>
              <a:off x="10132075" y="1809400"/>
              <a:ext cx="769800" cy="4203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1561" name="Google Shape;1561;p126"/>
            <p:cNvCxnSpPr>
              <a:stCxn id="1562" idx="0"/>
              <a:endCxn id="1560" idx="4"/>
            </p:cNvCxnSpPr>
            <p:nvPr/>
          </p:nvCxnSpPr>
          <p:spPr>
            <a:xfrm rot="10800000" flipH="1">
              <a:off x="8982175" y="2229650"/>
              <a:ext cx="1534800" cy="14415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62" name="Google Shape;1562;p126"/>
            <p:cNvSpPr txBox="1"/>
            <p:nvPr/>
          </p:nvSpPr>
          <p:spPr>
            <a:xfrm>
              <a:off x="8373325" y="3671150"/>
              <a:ext cx="1217700" cy="6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>
                  <a:solidFill>
                    <a:srgbClr val="FF0000"/>
                  </a:solidFill>
                </a:rPr>
                <a:t>More Folder Actions</a:t>
              </a: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1563" name="Google Shape;1563;p126"/>
          <p:cNvSpPr txBox="1"/>
          <p:nvPr/>
        </p:nvSpPr>
        <p:spPr>
          <a:xfrm>
            <a:off x="627550" y="1617525"/>
            <a:ext cx="42006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Char char="➢"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do: </a:t>
            </a:r>
            <a:b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	Explore the folder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79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564" name="Google Shape;1564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8671" y="854350"/>
            <a:ext cx="1294829" cy="12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p126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Manual Interaction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2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Folder</a:t>
            </a:r>
            <a:endParaRPr/>
          </a:p>
        </p:txBody>
      </p:sp>
      <p:sp>
        <p:nvSpPr>
          <p:cNvPr id="1571" name="Google Shape;1571;p127"/>
          <p:cNvSpPr txBox="1"/>
          <p:nvPr/>
        </p:nvSpPr>
        <p:spPr>
          <a:xfrm>
            <a:off x="778250" y="1813600"/>
            <a:ext cx="8233800" cy="22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do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We want the same WordCloud for the negative tweets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Copy the Python / R recipe (and modify the code if needed)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572" name="Google Shape;1572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0850" y="914400"/>
            <a:ext cx="9906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0600" y="3850350"/>
            <a:ext cx="4350799" cy="26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p12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Copy the recipe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5"/>
          <p:cNvSpPr txBox="1">
            <a:spLocks noGrp="1"/>
          </p:cNvSpPr>
          <p:nvPr>
            <p:ph type="ctrTitle"/>
          </p:nvPr>
        </p:nvSpPr>
        <p:spPr>
          <a:xfrm>
            <a:off x="480000" y="992775"/>
            <a:ext cx="8639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434343"/>
                </a:solidFill>
              </a:rPr>
              <a:t>Discover and prepare the data</a:t>
            </a:r>
            <a:endParaRPr sz="4000">
              <a:solidFill>
                <a:srgbClr val="434343"/>
              </a:solidFill>
            </a:endParaRPr>
          </a:p>
        </p:txBody>
      </p:sp>
      <p:sp>
        <p:nvSpPr>
          <p:cNvPr id="923" name="Google Shape;923;p65"/>
          <p:cNvSpPr txBox="1">
            <a:spLocks noGrp="1"/>
          </p:cNvSpPr>
          <p:nvPr>
            <p:ph type="subTitle" idx="1"/>
          </p:nvPr>
        </p:nvSpPr>
        <p:spPr>
          <a:xfrm>
            <a:off x="937200" y="3880425"/>
            <a:ext cx="71925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Source Sans Pro Light"/>
                <a:ea typeface="Source Sans Pro Light"/>
                <a:cs typeface="Source Sans Pro Light"/>
                <a:sym typeface="Source Sans Pro Light"/>
              </a:rPr>
              <a:t>Hands on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28"/>
          <p:cNvSpPr txBox="1">
            <a:spLocks noGrp="1"/>
          </p:cNvSpPr>
          <p:nvPr>
            <p:ph type="ctrTitle"/>
          </p:nvPr>
        </p:nvSpPr>
        <p:spPr>
          <a:xfrm>
            <a:off x="962075" y="2911925"/>
            <a:ext cx="84489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>
                <a:solidFill>
                  <a:srgbClr val="434343"/>
                </a:solidFill>
              </a:rPr>
              <a:t>Static insights</a:t>
            </a:r>
            <a:endParaRPr sz="5200">
              <a:solidFill>
                <a:srgbClr val="434343"/>
              </a:solidFill>
            </a:endParaRPr>
          </a:p>
        </p:txBody>
      </p:sp>
      <p:sp>
        <p:nvSpPr>
          <p:cNvPr id="1581" name="Google Shape;1581;p128"/>
          <p:cNvSpPr txBox="1">
            <a:spLocks noGrp="1"/>
          </p:cNvSpPr>
          <p:nvPr>
            <p:ph type="ctrTitle"/>
          </p:nvPr>
        </p:nvSpPr>
        <p:spPr>
          <a:xfrm>
            <a:off x="962075" y="3795375"/>
            <a:ext cx="84489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Embed data and charts in dashboards</a:t>
            </a:r>
            <a:endParaRPr sz="3000"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29"/>
          <p:cNvSpPr txBox="1">
            <a:spLocks noGrp="1"/>
          </p:cNvSpPr>
          <p:nvPr>
            <p:ph type="body" idx="1"/>
          </p:nvPr>
        </p:nvSpPr>
        <p:spPr>
          <a:xfrm>
            <a:off x="480000" y="1624200"/>
            <a:ext cx="113463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Sometimes built-in chart functionalities are not enough</a:t>
            </a:r>
            <a:b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Dataiku has a feature to export an image created in your code to a dashboard: Static insights !</a:t>
            </a:r>
            <a:b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Export data and charts created in </a:t>
            </a:r>
            <a:r>
              <a:rPr lang="fr-FR" sz="1800" i="1">
                <a:latin typeface="Source Sans Pro"/>
                <a:ea typeface="Source Sans Pro"/>
                <a:cs typeface="Source Sans Pro"/>
                <a:sym typeface="Source Sans Pro"/>
              </a:rPr>
              <a:t>code recipes</a:t>
            </a: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lang="fr-FR" sz="1800" i="1">
                <a:latin typeface="Source Sans Pro"/>
                <a:ea typeface="Source Sans Pro"/>
                <a:cs typeface="Source Sans Pro"/>
                <a:sym typeface="Source Sans Pro"/>
              </a:rPr>
              <a:t>notebooks</a:t>
            </a: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 to dashboards.</a:t>
            </a:r>
            <a:b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Static insights are updated </a:t>
            </a:r>
            <a:r>
              <a:rPr lang="fr-FR" sz="1800" i="1">
                <a:latin typeface="Source Sans Pro"/>
                <a:ea typeface="Source Sans Pro"/>
                <a:cs typeface="Source Sans Pro"/>
                <a:sym typeface="Source Sans Pro"/>
              </a:rPr>
              <a:t>each time</a:t>
            </a: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 you run the code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7" name="Google Shape;1587;p129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Static insights</a:t>
            </a:r>
            <a:endParaRPr/>
          </a:p>
        </p:txBody>
      </p:sp>
      <p:sp>
        <p:nvSpPr>
          <p:cNvPr id="1588" name="Google Shape;1588;p129"/>
          <p:cNvSpPr txBox="1"/>
          <p:nvPr/>
        </p:nvSpPr>
        <p:spPr>
          <a:xfrm>
            <a:off x="3539925" y="4537275"/>
            <a:ext cx="5361600" cy="26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Python</a:t>
            </a: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028700" lvl="1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Noto Sans Symbols"/>
              <a:buChar char="○"/>
            </a:pPr>
            <a:r>
              <a:rPr lang="fr-FR" sz="16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Plot.ly</a:t>
            </a:r>
            <a:endParaRPr sz="16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028700" lvl="1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600"/>
              <a:buFont typeface="Noto Sans Symbols"/>
              <a:buChar char="○"/>
            </a:pPr>
            <a:r>
              <a:rPr lang="fr-FR" sz="16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Matplotlib</a:t>
            </a:r>
            <a:endParaRPr sz="16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028700" lvl="1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600"/>
              <a:buFont typeface="Noto Sans Symbols"/>
              <a:buChar char="○"/>
            </a:pPr>
            <a:r>
              <a:rPr lang="fr-FR" sz="16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Bokeh</a:t>
            </a:r>
            <a:endParaRPr sz="16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028700" lvl="1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600"/>
              <a:buFont typeface="Noto Sans Symbols"/>
              <a:buChar char="○"/>
            </a:pPr>
            <a:r>
              <a:rPr lang="fr-FR" sz="16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ggplot</a:t>
            </a:r>
            <a:endParaRPr/>
          </a:p>
        </p:txBody>
      </p:sp>
      <p:sp>
        <p:nvSpPr>
          <p:cNvPr id="1589" name="Google Shape;1589;p129"/>
          <p:cNvSpPr txBox="1"/>
          <p:nvPr/>
        </p:nvSpPr>
        <p:spPr>
          <a:xfrm>
            <a:off x="6280575" y="4537275"/>
            <a:ext cx="5361600" cy="26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</a:t>
            </a: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028700" lvl="1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600"/>
              <a:buFont typeface="Noto Sans Symbols"/>
              <a:buChar char="○"/>
            </a:pPr>
            <a:r>
              <a:rPr lang="fr-FR" sz="16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ggplot2</a:t>
            </a:r>
            <a:endParaRPr sz="16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028700" lvl="1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600"/>
              <a:buFont typeface="Noto Sans Symbols"/>
              <a:buChar char="○"/>
            </a:pPr>
            <a:r>
              <a:rPr lang="fr-FR" sz="16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dygraphs</a:t>
            </a:r>
            <a:endParaRPr sz="16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028700" lvl="1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600"/>
              <a:buFont typeface="Noto Sans Symbols"/>
              <a:buChar char="○"/>
            </a:pPr>
            <a:r>
              <a:rPr lang="fr-FR" sz="16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ggvis</a:t>
            </a:r>
            <a:endParaRPr sz="16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028700" lvl="1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600"/>
              <a:buFont typeface="Noto Sans Symbols"/>
              <a:buChar char="○"/>
            </a:pPr>
            <a:r>
              <a:rPr lang="fr-FR" sz="16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googleVis</a:t>
            </a:r>
            <a:endParaRPr sz="16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590" name="Google Shape;1590;p129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1" name="Google Shape;1591;p129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Embed data and charts in dashboards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3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Static insights</a:t>
            </a:r>
            <a:endParaRPr/>
          </a:p>
        </p:txBody>
      </p:sp>
      <p:sp>
        <p:nvSpPr>
          <p:cNvPr id="1597" name="Google Shape;1597;p130"/>
          <p:cNvSpPr txBox="1"/>
          <p:nvPr/>
        </p:nvSpPr>
        <p:spPr>
          <a:xfrm>
            <a:off x="447550" y="2098675"/>
            <a:ext cx="90072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To export the wordcloud_pos and wordcloud_neg figures as static insight: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add these lines at the end of your code</a:t>
            </a:r>
            <a:b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Add the static insights to your dashboard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598" name="Google Shape;1598;p130"/>
          <p:cNvGrpSpPr/>
          <p:nvPr/>
        </p:nvGrpSpPr>
        <p:grpSpPr>
          <a:xfrm>
            <a:off x="76200" y="5041250"/>
            <a:ext cx="6888401" cy="1311899"/>
            <a:chOff x="620550" y="4939500"/>
            <a:chExt cx="6888401" cy="1311899"/>
          </a:xfrm>
        </p:grpSpPr>
        <p:pic>
          <p:nvPicPr>
            <p:cNvPr id="1599" name="Google Shape;1599;p130"/>
            <p:cNvPicPr preferRelativeResize="0"/>
            <p:nvPr/>
          </p:nvPicPr>
          <p:blipFill rotWithShape="1">
            <a:blip r:embed="rId3">
              <a:alphaModFix/>
            </a:blip>
            <a:srcRect t="34253"/>
            <a:stretch/>
          </p:blipFill>
          <p:spPr>
            <a:xfrm>
              <a:off x="1367750" y="4939500"/>
              <a:ext cx="5010601" cy="13118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00" name="Google Shape;1600;p130"/>
            <p:cNvCxnSpPr/>
            <p:nvPr/>
          </p:nvCxnSpPr>
          <p:spPr>
            <a:xfrm flipH="1">
              <a:off x="6066065" y="5539446"/>
              <a:ext cx="1004400" cy="2001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01" name="Google Shape;1601;p130"/>
            <p:cNvCxnSpPr/>
            <p:nvPr/>
          </p:nvCxnSpPr>
          <p:spPr>
            <a:xfrm>
              <a:off x="1033200" y="5349450"/>
              <a:ext cx="836400" cy="1125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02" name="Google Shape;1602;p130"/>
            <p:cNvSpPr txBox="1"/>
            <p:nvPr/>
          </p:nvSpPr>
          <p:spPr>
            <a:xfrm>
              <a:off x="7119551" y="5249146"/>
              <a:ext cx="3894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/>
                <a:t>1</a:t>
              </a:r>
              <a:endParaRPr sz="2400"/>
            </a:p>
          </p:txBody>
        </p:sp>
        <p:sp>
          <p:nvSpPr>
            <p:cNvPr id="1603" name="Google Shape;1603;p130"/>
            <p:cNvSpPr txBox="1"/>
            <p:nvPr/>
          </p:nvSpPr>
          <p:spPr>
            <a:xfrm>
              <a:off x="620550" y="5089025"/>
              <a:ext cx="986700" cy="4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/>
                <a:t>2</a:t>
              </a:r>
              <a:endParaRPr sz="2400"/>
            </a:p>
          </p:txBody>
        </p:sp>
      </p:grpSp>
      <p:pic>
        <p:nvPicPr>
          <p:cNvPr id="1604" name="Google Shape;1604;p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3100" y="3441750"/>
            <a:ext cx="6126000" cy="7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130"/>
          <p:cNvPicPr preferRelativeResize="0"/>
          <p:nvPr/>
        </p:nvPicPr>
        <p:blipFill rotWithShape="1">
          <a:blip r:embed="rId5">
            <a:alphaModFix/>
          </a:blip>
          <a:srcRect r="51923"/>
          <a:stretch/>
        </p:blipFill>
        <p:spPr>
          <a:xfrm>
            <a:off x="11156250" y="888100"/>
            <a:ext cx="881200" cy="9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3075" y="4783275"/>
            <a:ext cx="4924377" cy="16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130"/>
          <p:cNvSpPr txBox="1"/>
          <p:nvPr/>
        </p:nvSpPr>
        <p:spPr>
          <a:xfrm>
            <a:off x="383175" y="1505450"/>
            <a:ext cx="90072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Hands on is </a:t>
            </a:r>
            <a:r>
              <a:rPr lang="fr-FR" sz="2400" b="1">
                <a:latin typeface="Source Sans Pro"/>
                <a:ea typeface="Source Sans Pro"/>
                <a:cs typeface="Source Sans Pro"/>
                <a:sym typeface="Source Sans Pro"/>
              </a:rPr>
              <a:t>Python only</a:t>
            </a:r>
            <a:r>
              <a:rPr lang="fr-FR" sz="18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, ggplot does not have native wordcloud function</a:t>
            </a:r>
            <a:endParaRPr sz="18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608" name="Google Shape;1608;p130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Embed data and charts in dashboards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131"/>
          <p:cNvSpPr txBox="1">
            <a:spLocks noGrp="1"/>
          </p:cNvSpPr>
          <p:nvPr>
            <p:ph type="ctrTitle"/>
          </p:nvPr>
        </p:nvSpPr>
        <p:spPr>
          <a:xfrm>
            <a:off x="962075" y="2911925"/>
            <a:ext cx="84489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>
                <a:solidFill>
                  <a:srgbClr val="434343"/>
                </a:solidFill>
              </a:rPr>
              <a:t>Notebooks in DSS</a:t>
            </a:r>
            <a:endParaRPr sz="5200">
              <a:solidFill>
                <a:srgbClr val="434343"/>
              </a:solidFill>
            </a:endParaRPr>
          </a:p>
        </p:txBody>
      </p:sp>
      <p:sp>
        <p:nvSpPr>
          <p:cNvPr id="1615" name="Google Shape;1615;p131"/>
          <p:cNvSpPr txBox="1">
            <a:spLocks noGrp="1"/>
          </p:cNvSpPr>
          <p:nvPr>
            <p:ph type="ctrTitle"/>
          </p:nvPr>
        </p:nvSpPr>
        <p:spPr>
          <a:xfrm>
            <a:off x="962075" y="3795375"/>
            <a:ext cx="84489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Deep dive</a:t>
            </a:r>
            <a:endParaRPr sz="3000"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32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What’s next ?</a:t>
            </a:r>
            <a:endParaRPr/>
          </a:p>
        </p:txBody>
      </p:sp>
      <p:sp>
        <p:nvSpPr>
          <p:cNvPr id="1621" name="Google Shape;1621;p132"/>
          <p:cNvSpPr txBox="1"/>
          <p:nvPr/>
        </p:nvSpPr>
        <p:spPr>
          <a:xfrm>
            <a:off x="891350" y="2184750"/>
            <a:ext cx="10057800" cy="10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We used notebook to prototype our Python / R recipe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Notebooks in DSS have more functionalities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Sometimes we just want a notebook, and decide later to transform it to a recipe or not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→ DSS enable you to create collaborative notebooks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DSS has predefined notebooks to help you analyse your data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Any visual ML model can be exported to a Python notebook  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622" name="Google Shape;1622;p132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133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Notebooks</a:t>
            </a:r>
            <a:endParaRPr/>
          </a:p>
        </p:txBody>
      </p:sp>
      <p:sp>
        <p:nvSpPr>
          <p:cNvPr id="1628" name="Google Shape;1628;p133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94416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28575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TO DO:</a:t>
            </a:r>
            <a:endParaRPr sz="1800"/>
          </a:p>
          <a:p>
            <a:pPr marL="285750" marR="0" lvl="0" indent="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Create a notebook from the latest created dataset using the LAB button</a:t>
            </a:r>
            <a:endParaRPr sz="1800"/>
          </a:p>
        </p:txBody>
      </p:sp>
      <p:pic>
        <p:nvPicPr>
          <p:cNvPr id="1629" name="Google Shape;1629;p133" descr="Screen Shot 2017-10-20 at 11.57.23.png"/>
          <p:cNvPicPr preferRelativeResize="0"/>
          <p:nvPr/>
        </p:nvPicPr>
        <p:blipFill rotWithShape="1">
          <a:blip r:embed="rId3">
            <a:alphaModFix/>
          </a:blip>
          <a:srcRect b="4214"/>
          <a:stretch/>
        </p:blipFill>
        <p:spPr>
          <a:xfrm>
            <a:off x="2723000" y="3150500"/>
            <a:ext cx="7137300" cy="35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8076" y="806438"/>
            <a:ext cx="1913323" cy="6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133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Notebooks can also be created from the lab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34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Notebooks</a:t>
            </a:r>
            <a:endParaRPr/>
          </a:p>
        </p:txBody>
      </p:sp>
      <p:sp>
        <p:nvSpPr>
          <p:cNvPr id="1637" name="Google Shape;1637;p134"/>
          <p:cNvSpPr txBox="1"/>
          <p:nvPr/>
        </p:nvSpPr>
        <p:spPr>
          <a:xfrm>
            <a:off x="322050" y="1587250"/>
            <a:ext cx="115479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Noto Sans Symbols"/>
              <a:buChar char="➢"/>
            </a:pPr>
            <a:r>
              <a:rPr lang="fr-FR" sz="18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When creating a new notebook, you will find a starter code.  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638" name="Google Shape;1638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700" y="2432200"/>
            <a:ext cx="9242365" cy="423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134"/>
          <p:cNvSpPr txBox="1"/>
          <p:nvPr/>
        </p:nvSpPr>
        <p:spPr>
          <a:xfrm rot="1194658">
            <a:off x="93748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40" name="Google Shape;1640;p134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Starter code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35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Notebooks</a:t>
            </a:r>
            <a:endParaRPr/>
          </a:p>
        </p:txBody>
      </p:sp>
      <p:sp>
        <p:nvSpPr>
          <p:cNvPr id="1646" name="Google Shape;1646;p135"/>
          <p:cNvSpPr txBox="1"/>
          <p:nvPr/>
        </p:nvSpPr>
        <p:spPr>
          <a:xfrm>
            <a:off x="322050" y="1562225"/>
            <a:ext cx="115479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Noto Sans Symbols"/>
              <a:buChar char="➢"/>
            </a:pPr>
            <a:r>
              <a:rPr lang="fr-FR" sz="18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You can convert, </a:t>
            </a:r>
            <a:r>
              <a:rPr lang="fr-FR" sz="1800" b="1" i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or not</a:t>
            </a:r>
            <a:r>
              <a:rPr lang="fr-FR" sz="18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, notebooks into recipes with a button click</a:t>
            </a: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742950" lvl="1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o"/>
            </a:pPr>
            <a:r>
              <a:rPr lang="fr-FR" sz="18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Best practice for prototyping recipes in DSS</a:t>
            </a: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742950" lvl="1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o"/>
            </a:pPr>
            <a:r>
              <a:rPr lang="fr-FR" sz="18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Python, R, SQL, Hive, Impala, and Scala can all convert </a:t>
            </a: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647" name="Google Shape;1647;p135"/>
          <p:cNvPicPr preferRelativeResize="0"/>
          <p:nvPr/>
        </p:nvPicPr>
        <p:blipFill rotWithShape="1">
          <a:blip r:embed="rId3">
            <a:alphaModFix/>
          </a:blip>
          <a:srcRect b="20534"/>
          <a:stretch/>
        </p:blipFill>
        <p:spPr>
          <a:xfrm>
            <a:off x="1128400" y="2845500"/>
            <a:ext cx="10060723" cy="3928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8" name="Google Shape;1648;p135"/>
          <p:cNvCxnSpPr/>
          <p:nvPr/>
        </p:nvCxnSpPr>
        <p:spPr>
          <a:xfrm rot="10800000" flipH="1">
            <a:off x="8632800" y="3389950"/>
            <a:ext cx="984000" cy="719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9" name="Google Shape;1649;p135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50" name="Google Shape;1650;p135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Notebook → Recipe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36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Notebooks</a:t>
            </a:r>
            <a:endParaRPr/>
          </a:p>
        </p:txBody>
      </p:sp>
      <p:sp>
        <p:nvSpPr>
          <p:cNvPr id="1656" name="Google Shape;1656;p136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5496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Noto Sans Symbols"/>
              <a:buChar char="➢"/>
            </a:pPr>
            <a:r>
              <a:rPr lang="fr-FR" sz="1800" i="0" u="none" strike="noStrike" cap="none">
                <a:solidFill>
                  <a:srgbClr val="3E3E3E"/>
                </a:solidFill>
              </a:rPr>
              <a:t>You can create predefined notebooks that can help you on specific tasks such as:</a:t>
            </a:r>
            <a:br>
              <a:rPr lang="fr-FR" sz="1800"/>
            </a:br>
            <a:endParaRPr sz="1800" i="0" u="none" strike="noStrike" cap="none">
              <a:solidFill>
                <a:srgbClr val="3E3E3E"/>
              </a:solidFill>
            </a:endParaRPr>
          </a:p>
          <a:p>
            <a:pPr marL="285750" marR="0" lvl="0" indent="-6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 i="0" u="none" strike="noStrike" cap="none">
                <a:solidFill>
                  <a:srgbClr val="3E3E3E"/>
                </a:solidFill>
              </a:rPr>
              <a:t>Correlation Analysis		</a:t>
            </a:r>
            <a:endParaRPr sz="1800"/>
          </a:p>
          <a:p>
            <a:pPr marL="285750" marR="0" lvl="0" indent="-6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 i="0" u="none" strike="noStrike" cap="none">
                <a:solidFill>
                  <a:srgbClr val="3E3E3E"/>
                </a:solidFill>
              </a:rPr>
              <a:t>PCA or t-SNE</a:t>
            </a:r>
            <a:endParaRPr sz="1800"/>
          </a:p>
          <a:p>
            <a:pPr marL="285750" marR="0" lvl="0" indent="-6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 i="0" u="none" strike="noStrike" cap="none">
                <a:solidFill>
                  <a:srgbClr val="3E3E3E"/>
                </a:solidFill>
              </a:rPr>
              <a:t>Topic Modelling</a:t>
            </a:r>
            <a:endParaRPr sz="1800"/>
          </a:p>
          <a:p>
            <a:pPr marL="285750" marR="0" lvl="0" indent="-6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Noto Sans Symbols"/>
              <a:buChar char="➢"/>
            </a:pPr>
            <a:r>
              <a:rPr lang="fr-FR" sz="1800" i="0" u="none" strike="noStrike" cap="none">
                <a:solidFill>
                  <a:srgbClr val="3E3E3E"/>
                </a:solidFill>
              </a:rPr>
              <a:t>Time seri</a:t>
            </a:r>
            <a:r>
              <a:rPr lang="fr-FR" sz="1800"/>
              <a:t>es</a:t>
            </a:r>
            <a:endParaRPr sz="1800"/>
          </a:p>
          <a:p>
            <a:pPr marL="285750" marR="0" lvl="0" indent="-6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/>
              <a:t>...</a:t>
            </a:r>
            <a:endParaRPr sz="1800"/>
          </a:p>
          <a:p>
            <a:pPr marL="285750" marR="0" lvl="0" indent="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Noto Sans Symbols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285750" marR="0" lvl="0" indent="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Noto Sans Symbols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</p:txBody>
      </p:sp>
      <p:pic>
        <p:nvPicPr>
          <p:cNvPr id="1657" name="Google Shape;1657;p136" descr="Screen Shot 2017-10-20 at 12.03.1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5416" y="2578580"/>
            <a:ext cx="7157189" cy="3678347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Google Shape;1658;p136"/>
          <p:cNvSpPr txBox="1"/>
          <p:nvPr/>
        </p:nvSpPr>
        <p:spPr>
          <a:xfrm>
            <a:off x="517575" y="4444125"/>
            <a:ext cx="9207900" cy="10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136"/>
          <p:cNvSpPr txBox="1"/>
          <p:nvPr/>
        </p:nvSpPr>
        <p:spPr>
          <a:xfrm>
            <a:off x="373725" y="5130800"/>
            <a:ext cx="9207900" cy="10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</a:t>
            </a:r>
            <a:r>
              <a:rPr lang="fr-FR" sz="1800" i="1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Plugin Dev Console </a:t>
            </a:r>
            <a: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create more</a:t>
            </a:r>
            <a:endParaRPr sz="1800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the lab to find these notebooks</a:t>
            </a:r>
            <a:endParaRPr sz="1800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0" name="Google Shape;1660;p136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1" name="Google Shape;1661;p136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Predefined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3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Notebooks</a:t>
            </a:r>
            <a:endParaRPr/>
          </a:p>
        </p:txBody>
      </p:sp>
      <p:sp>
        <p:nvSpPr>
          <p:cNvPr id="1667" name="Google Shape;1667;p137"/>
          <p:cNvSpPr txBox="1"/>
          <p:nvPr/>
        </p:nvSpPr>
        <p:spPr>
          <a:xfrm>
            <a:off x="421570" y="1817850"/>
            <a:ext cx="10905300" cy="20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endParaRPr sz="1800" b="1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AutoNum type="arabicPeriod"/>
            </a:pPr>
            <a: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With the </a:t>
            </a:r>
            <a:r>
              <a:rPr lang="fr-FR" sz="1800" b="1">
                <a:solidFill>
                  <a:srgbClr val="3E3E3E"/>
                </a:solidFill>
                <a:latin typeface="Courier New"/>
                <a:ea typeface="Courier New"/>
                <a:cs typeface="Courier New"/>
                <a:sym typeface="Courier New"/>
              </a:rPr>
              <a:t>tweet_prepared</a:t>
            </a:r>
            <a: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data, choose the predefined notebook “Topic modeling”</a:t>
            </a:r>
            <a:endParaRPr sz="1800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AutoNum type="arabicPeriod"/>
            </a:pPr>
            <a: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Execute all the cells, pay attention to the followings</a:t>
            </a:r>
            <a:endParaRPr sz="1800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AutoNum type="alphaLcPeriod"/>
            </a:pPr>
            <a: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the kernel to </a:t>
            </a:r>
            <a:r>
              <a:rPr lang="fr-FR" sz="1800" b="1">
                <a:solidFill>
                  <a:srgbClr val="3E3E3E"/>
                </a:solidFill>
                <a:latin typeface="Courier New"/>
                <a:ea typeface="Courier New"/>
                <a:cs typeface="Courier New"/>
                <a:sym typeface="Courier New"/>
              </a:rPr>
              <a:t>training_python</a:t>
            </a:r>
            <a:endParaRPr sz="1800" b="1">
              <a:solidFill>
                <a:srgbClr val="3E3E3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AutoNum type="alphaLcPeriod"/>
            </a:pPr>
            <a: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the </a:t>
            </a:r>
            <a:r>
              <a:rPr lang="fr-FR" sz="1800" b="1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4th cell of the notebook</a:t>
            </a:r>
            <a: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replace the raw text column name with the simplified text one</a:t>
            </a:r>
            <a:endParaRPr sz="1800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668" name="Google Shape;1668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12" y="4143075"/>
            <a:ext cx="11648574" cy="23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137"/>
          <p:cNvSpPr/>
          <p:nvPr/>
        </p:nvSpPr>
        <p:spPr>
          <a:xfrm>
            <a:off x="271700" y="5845525"/>
            <a:ext cx="4699800" cy="733200"/>
          </a:xfrm>
          <a:prstGeom prst="rect">
            <a:avLst/>
          </a:prstGeom>
          <a:noFill/>
          <a:ln w="28575" cap="flat" cmpd="sng">
            <a:solidFill>
              <a:srgbClr val="FC02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0" name="Google Shape;1670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1600" y="845500"/>
            <a:ext cx="2170225" cy="3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4414" y="1286975"/>
            <a:ext cx="1655861" cy="7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13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6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929" name="Google Shape;929;p66"/>
          <p:cNvSpPr/>
          <p:nvPr/>
        </p:nvSpPr>
        <p:spPr>
          <a:xfrm>
            <a:off x="575225" y="1391399"/>
            <a:ext cx="10096500" cy="4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i="0" u="none" strike="noStrike" cap="none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 this section we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rabi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Import the tweet data and look at the data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rabi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Investigate and clean the text</a:t>
            </a: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Use a regex to extract mentioned users</a:t>
            </a: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Aims: find influencers, build a community graph, …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Find tweets containing “bite”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Remove very short tweets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Simplify and normalize text</a:t>
            </a: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Aims: make the text usable for further use like finding insights and creating usable data for machine learning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30" name="Google Shape;930;p66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The data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138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Notebooks</a:t>
            </a:r>
            <a:endParaRPr/>
          </a:p>
        </p:txBody>
      </p:sp>
      <p:sp>
        <p:nvSpPr>
          <p:cNvPr id="1678" name="Google Shape;1678;p138"/>
          <p:cNvSpPr txBox="1"/>
          <p:nvPr/>
        </p:nvSpPr>
        <p:spPr>
          <a:xfrm>
            <a:off x="650170" y="1741650"/>
            <a:ext cx="10905300" cy="20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endParaRPr sz="1800" b="1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AutoNum type="arabicPeriod"/>
            </a:pPr>
            <a: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Observe the topics that popped up with the proposed method</a:t>
            </a:r>
            <a:b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AutoNum type="arabicPeriod"/>
            </a:pPr>
            <a:r>
              <a:rPr lang="fr-FR" sz="1800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Any ideas on how to get rid of unwanted words such as ‘http’, ‘tinyurl’, … ? </a:t>
            </a:r>
            <a:endParaRPr sz="1800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679" name="Google Shape;1679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700" y="2925700"/>
            <a:ext cx="5574724" cy="331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138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  <p:pic>
        <p:nvPicPr>
          <p:cNvPr id="1681" name="Google Shape;1681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1600" y="845500"/>
            <a:ext cx="2170225" cy="3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4414" y="1286975"/>
            <a:ext cx="1655861" cy="7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39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Notebooks</a:t>
            </a:r>
            <a:endParaRPr/>
          </a:p>
        </p:txBody>
      </p:sp>
      <p:sp>
        <p:nvSpPr>
          <p:cNvPr id="1688" name="Google Shape;1688;p139"/>
          <p:cNvSpPr txBox="1"/>
          <p:nvPr/>
        </p:nvSpPr>
        <p:spPr>
          <a:xfrm>
            <a:off x="480001" y="2239225"/>
            <a:ext cx="6765900" cy="3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Noto Sans Symbols"/>
              <a:buChar char="➢"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You can download notebooks in DSS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➢"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Choose a notebook and go to </a:t>
            </a:r>
            <a:b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File -&gt; Download as -&gt; Notebook (.ipynb)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➢"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Other download types available also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lvl="0" indent="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689" name="Google Shape;1689;p139"/>
          <p:cNvPicPr preferRelativeResize="0"/>
          <p:nvPr/>
        </p:nvPicPr>
        <p:blipFill rotWithShape="1">
          <a:blip r:embed="rId3">
            <a:alphaModFix/>
          </a:blip>
          <a:srcRect r="49624" b="28067"/>
          <a:stretch/>
        </p:blipFill>
        <p:spPr>
          <a:xfrm>
            <a:off x="5597275" y="1987400"/>
            <a:ext cx="5366599" cy="460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0" name="Google Shape;1690;p139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1" name="Google Shape;1691;p139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Downloading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4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Notebooks</a:t>
            </a:r>
            <a:endParaRPr/>
          </a:p>
        </p:txBody>
      </p:sp>
      <p:sp>
        <p:nvSpPr>
          <p:cNvPr id="1697" name="Google Shape;1697;p140"/>
          <p:cNvSpPr txBox="1"/>
          <p:nvPr/>
        </p:nvSpPr>
        <p:spPr>
          <a:xfrm>
            <a:off x="1163275" y="1861300"/>
            <a:ext cx="8088300" cy="39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Noto Sans Symbols"/>
              <a:buChar char="➢"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Delete notebooks in DSS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600"/>
              <a:buFont typeface="Courier New"/>
              <a:buAutoNum type="alphaLcPeriod"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Go to the notebook page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600"/>
              <a:buFont typeface="Courier New"/>
              <a:buAutoNum type="alphaLcPeriod"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Check the Notebooks you want to delete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600"/>
              <a:buFont typeface="Courier New"/>
              <a:buAutoNum type="alphaLcPeriod"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Go to Actions → Delete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lvl="0" indent="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698" name="Google Shape;1698;p140"/>
          <p:cNvPicPr preferRelativeResize="0"/>
          <p:nvPr/>
        </p:nvPicPr>
        <p:blipFill rotWithShape="1">
          <a:blip r:embed="rId3">
            <a:alphaModFix/>
          </a:blip>
          <a:srcRect r="59795" b="52575"/>
          <a:stretch/>
        </p:blipFill>
        <p:spPr>
          <a:xfrm>
            <a:off x="4159613" y="3205700"/>
            <a:ext cx="5091973" cy="33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p140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0" name="Google Shape;1700;p140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Deleting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41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Notebooks</a:t>
            </a:r>
            <a:endParaRPr/>
          </a:p>
        </p:txBody>
      </p:sp>
      <p:sp>
        <p:nvSpPr>
          <p:cNvPr id="1706" name="Google Shape;1706;p141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9080700" cy="16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/>
              <a:t>TO DO</a:t>
            </a:r>
            <a:endParaRPr sz="1800"/>
          </a:p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fr-FR" sz="1800"/>
              <a:t>Add markdown to comment your code</a:t>
            </a:r>
            <a:endParaRPr sz="180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-FR" sz="1800"/>
              <a:t>Publish your notebook in your dashboard</a:t>
            </a:r>
            <a:endParaRPr sz="1800"/>
          </a:p>
        </p:txBody>
      </p:sp>
      <p:pic>
        <p:nvPicPr>
          <p:cNvPr id="1707" name="Google Shape;1707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399" y="3548625"/>
            <a:ext cx="4369150" cy="2360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141"/>
          <p:cNvPicPr preferRelativeResize="0"/>
          <p:nvPr/>
        </p:nvPicPr>
        <p:blipFill rotWithShape="1">
          <a:blip r:embed="rId4">
            <a:alphaModFix/>
          </a:blip>
          <a:srcRect l="38209" t="17164" r="6811" b="38654"/>
          <a:stretch/>
        </p:blipFill>
        <p:spPr>
          <a:xfrm>
            <a:off x="6080075" y="3938950"/>
            <a:ext cx="3922927" cy="1970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9" name="Google Shape;1709;p141"/>
          <p:cNvCxnSpPr/>
          <p:nvPr/>
        </p:nvCxnSpPr>
        <p:spPr>
          <a:xfrm flipH="1">
            <a:off x="9870200" y="3345100"/>
            <a:ext cx="814800" cy="719700"/>
          </a:xfrm>
          <a:prstGeom prst="straightConnector1">
            <a:avLst/>
          </a:prstGeom>
          <a:noFill/>
          <a:ln w="28575" cap="flat" cmpd="sng">
            <a:solidFill>
              <a:srgbClr val="FC020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10" name="Google Shape;1710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5625" y="823725"/>
            <a:ext cx="2149525" cy="795738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141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Tips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142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Notebooks</a:t>
            </a:r>
            <a:endParaRPr/>
          </a:p>
        </p:txBody>
      </p:sp>
      <p:sp>
        <p:nvSpPr>
          <p:cNvPr id="1717" name="Google Shape;1717;p142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10818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➢"/>
            </a:pPr>
            <a:r>
              <a:rPr lang="fr-FR" sz="1800" b="1" i="0" u="none" strike="noStrike" cap="none">
                <a:solidFill>
                  <a:schemeClr val="accent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WARNING:</a:t>
            </a:r>
            <a:r>
              <a:rPr lang="fr-FR" sz="1800" b="1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fr-FR" sz="1800"/>
              <a:t>N</a:t>
            </a:r>
            <a:r>
              <a:rPr lang="fr-FR" sz="1800" b="1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otebooks don’t release the memory they use. You have to kill them on your own. </a:t>
            </a:r>
            <a:endParaRPr sz="180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Noto Sans Symbols"/>
              <a:buChar char="➢"/>
            </a:pPr>
            <a:r>
              <a:rPr lang="fr-FR" sz="1800" b="1"/>
              <a:t>TO DO:</a:t>
            </a:r>
            <a:br>
              <a:rPr lang="fr-FR" sz="1800" b="1"/>
            </a:br>
            <a:r>
              <a:rPr lang="fr-FR" sz="1800" b="1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Kill your notebook from DSS interface</a:t>
            </a:r>
            <a:endParaRPr sz="1800"/>
          </a:p>
        </p:txBody>
      </p:sp>
      <p:grpSp>
        <p:nvGrpSpPr>
          <p:cNvPr id="1718" name="Google Shape;1718;p142"/>
          <p:cNvGrpSpPr/>
          <p:nvPr/>
        </p:nvGrpSpPr>
        <p:grpSpPr>
          <a:xfrm>
            <a:off x="228600" y="3251300"/>
            <a:ext cx="11887198" cy="3419944"/>
            <a:chOff x="228600" y="2641700"/>
            <a:chExt cx="11887198" cy="3419944"/>
          </a:xfrm>
        </p:grpSpPr>
        <p:pic>
          <p:nvPicPr>
            <p:cNvPr id="1719" name="Google Shape;1719;p1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2641700"/>
              <a:ext cx="11887198" cy="341994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20" name="Google Shape;1720;p142"/>
            <p:cNvCxnSpPr/>
            <p:nvPr/>
          </p:nvCxnSpPr>
          <p:spPr>
            <a:xfrm rot="10800000">
              <a:off x="8925575" y="3574650"/>
              <a:ext cx="1771200" cy="10446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721" name="Google Shape;1721;p142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Concepts</a:t>
            </a:r>
            <a:endParaRPr/>
          </a:p>
        </p:txBody>
      </p:sp>
      <p:pic>
        <p:nvPicPr>
          <p:cNvPr id="1722" name="Google Shape;1722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5625" y="823725"/>
            <a:ext cx="2149525" cy="795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43"/>
          <p:cNvSpPr txBox="1">
            <a:spLocks noGrp="1"/>
          </p:cNvSpPr>
          <p:nvPr>
            <p:ph type="body" idx="1"/>
          </p:nvPr>
        </p:nvSpPr>
        <p:spPr>
          <a:xfrm>
            <a:off x="2390400" y="2462400"/>
            <a:ext cx="54960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➢"/>
            </a:pPr>
            <a:r>
              <a:rPr lang="fr-FR" sz="2400"/>
              <a:t>Now please go </a:t>
            </a:r>
            <a:r>
              <a:rPr lang="fr-FR" sz="2400" u="sng">
                <a:solidFill>
                  <a:schemeClr val="hlink"/>
                </a:solidFill>
                <a:hlinkClick r:id="" action="ppaction://noaction"/>
              </a:rPr>
              <a:t>here</a:t>
            </a:r>
            <a:endParaRPr sz="2400"/>
          </a:p>
        </p:txBody>
      </p:sp>
      <p:pic>
        <p:nvPicPr>
          <p:cNvPr id="1728" name="Google Shape;1728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5723" y="1568650"/>
            <a:ext cx="2234400" cy="22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162"/>
          <p:cNvSpPr txBox="1">
            <a:spLocks noGrp="1"/>
          </p:cNvSpPr>
          <p:nvPr>
            <p:ph type="ctrTitle"/>
          </p:nvPr>
        </p:nvSpPr>
        <p:spPr>
          <a:xfrm>
            <a:off x="962075" y="2911925"/>
            <a:ext cx="84489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>
                <a:solidFill>
                  <a:srgbClr val="434343"/>
                </a:solidFill>
              </a:rPr>
              <a:t>Flow views and actions</a:t>
            </a:r>
            <a:endParaRPr sz="5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Connecting to your instances</a:t>
            </a:r>
            <a:endParaRPr/>
          </a:p>
        </p:txBody>
      </p:sp>
      <p:sp>
        <p:nvSpPr>
          <p:cNvPr id="936" name="Google Shape;936;p6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Access to DSS training instances</a:t>
            </a:r>
            <a:endParaRPr/>
          </a:p>
        </p:txBody>
      </p:sp>
      <p:sp>
        <p:nvSpPr>
          <p:cNvPr id="937" name="Google Shape;937;p67"/>
          <p:cNvSpPr txBox="1"/>
          <p:nvPr/>
        </p:nvSpPr>
        <p:spPr>
          <a:xfrm>
            <a:off x="749125" y="2010900"/>
            <a:ext cx="10848600" cy="39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3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3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fr-FR" sz="24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https://dss</a:t>
            </a:r>
            <a:r>
              <a:rPr lang="fr-FR" sz="2400" b="1" u="sng">
                <a:solidFill>
                  <a:srgbClr val="CC0000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fr-FR" sz="24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-design-</a:t>
            </a:r>
            <a:r>
              <a:rPr lang="fr-FR" sz="2400" b="1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YOUR_COMPANY</a:t>
            </a:r>
            <a:r>
              <a:rPr lang="fr-FR" sz="24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.hadoop.training.dataiku.com</a:t>
            </a:r>
            <a:endParaRPr sz="24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fr-FR" sz="3100" b="1">
                <a:solidFill>
                  <a:srgbClr val="CC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r>
              <a:rPr lang="fr-FR" sz="3100">
                <a:latin typeface="Source Sans Pro"/>
                <a:ea typeface="Source Sans Pro"/>
                <a:cs typeface="Source Sans Pro"/>
                <a:sym typeface="Source Sans Pro"/>
              </a:rPr>
              <a:t> = 0, 1, ...</a:t>
            </a:r>
            <a:endParaRPr sz="31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fr-FR" sz="31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31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fr-FR" sz="3100">
                <a:latin typeface="Source Sans Pro"/>
                <a:ea typeface="Source Sans Pro"/>
                <a:cs typeface="Source Sans Pro"/>
                <a:sym typeface="Source Sans Pro"/>
              </a:rPr>
              <a:t>user: user</a:t>
            </a:r>
            <a:r>
              <a:rPr lang="fr-FR" sz="3100" b="1">
                <a:solidFill>
                  <a:srgbClr val="CC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</a:t>
            </a:r>
            <a:r>
              <a:rPr lang="fr-FR" sz="31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fr-FR" sz="3100" b="1">
                <a:solidFill>
                  <a:srgbClr val="CC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</a:t>
            </a:r>
            <a:r>
              <a:rPr lang="fr-FR" sz="3100">
                <a:latin typeface="Source Sans Pro"/>
                <a:ea typeface="Source Sans Pro"/>
                <a:cs typeface="Source Sans Pro"/>
                <a:sym typeface="Source Sans Pro"/>
              </a:rPr>
              <a:t> = 0, 1, ...</a:t>
            </a:r>
            <a:endParaRPr sz="3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fr-FR" sz="3100">
                <a:latin typeface="Source Sans Pro"/>
                <a:ea typeface="Source Sans Pro"/>
                <a:cs typeface="Source Sans Pro"/>
                <a:sym typeface="Source Sans Pro"/>
              </a:rPr>
              <a:t>password: </a:t>
            </a:r>
            <a:r>
              <a:rPr lang="fr-FR" sz="3100" i="1">
                <a:latin typeface="Source Sans Pro"/>
                <a:ea typeface="Source Sans Pro"/>
                <a:cs typeface="Source Sans Pro"/>
                <a:sym typeface="Source Sans Pro"/>
              </a:rPr>
              <a:t>to be given by the trainer</a:t>
            </a:r>
            <a:endParaRPr sz="3100" i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iku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iku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Dataiku 2016">
  <a:themeElements>
    <a:clrScheme name="Thème Dataiku 2016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DB3AE"/>
      </a:accent1>
      <a:accent2>
        <a:srgbClr val="F18B37"/>
      </a:accent2>
      <a:accent3>
        <a:srgbClr val="A5A5A5"/>
      </a:accent3>
      <a:accent4>
        <a:srgbClr val="27A9DD"/>
      </a:accent4>
      <a:accent5>
        <a:srgbClr val="DF583E"/>
      </a:accent5>
      <a:accent6>
        <a:srgbClr val="FEC00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4715</Words>
  <Application>Microsoft Office PowerPoint</Application>
  <PresentationFormat>Grand écran</PresentationFormat>
  <Paragraphs>917</Paragraphs>
  <Slides>86</Slides>
  <Notes>86</Notes>
  <HiddenSlides>1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86</vt:i4>
      </vt:variant>
    </vt:vector>
  </HeadingPairs>
  <TitlesOfParts>
    <vt:vector size="96" baseType="lpstr">
      <vt:lpstr>Source Sans Pro SemiBold</vt:lpstr>
      <vt:lpstr>Merriweather Sans</vt:lpstr>
      <vt:lpstr>Source Sans Pro</vt:lpstr>
      <vt:lpstr>Source Sans Pro Light</vt:lpstr>
      <vt:lpstr>Courier New</vt:lpstr>
      <vt:lpstr>Arial</vt:lpstr>
      <vt:lpstr>Noto Sans Symbols</vt:lpstr>
      <vt:lpstr>Calibri</vt:lpstr>
      <vt:lpstr>Dataiku 2018</vt:lpstr>
      <vt:lpstr>Dataiku 2018</vt:lpstr>
      <vt:lpstr>Présentation PowerPoint</vt:lpstr>
      <vt:lpstr>Advanced design training</vt:lpstr>
      <vt:lpstr>Présentation PowerPoint</vt:lpstr>
      <vt:lpstr>Présentation PowerPoint</vt:lpstr>
      <vt:lpstr>Présentation PowerPoint</vt:lpstr>
      <vt:lpstr>Présentation PowerPoint</vt:lpstr>
      <vt:lpstr>Discover and prepare the data</vt:lpstr>
      <vt:lpstr>Tweet data</vt:lpstr>
      <vt:lpstr>Connecting to your instances</vt:lpstr>
      <vt:lpstr>Tweet data</vt:lpstr>
      <vt:lpstr>Tweet data</vt:lpstr>
      <vt:lpstr>Tweet data</vt:lpstr>
      <vt:lpstr>Tweet data</vt:lpstr>
      <vt:lpstr>Tweet data</vt:lpstr>
      <vt:lpstr>Tweet data</vt:lpstr>
      <vt:lpstr>Tweet data</vt:lpstr>
      <vt:lpstr>Tweet data</vt:lpstr>
      <vt:lpstr>Tweet data</vt:lpstr>
      <vt:lpstr>Tweet data</vt:lpstr>
      <vt:lpstr>Tweet data</vt:lpstr>
      <vt:lpstr>Tweet data</vt:lpstr>
      <vt:lpstr>Tweet data</vt:lpstr>
      <vt:lpstr>Tweet data</vt:lpstr>
      <vt:lpstr>Tweet data</vt:lpstr>
      <vt:lpstr>Tweet data</vt:lpstr>
      <vt:lpstr>Tweet data</vt:lpstr>
      <vt:lpstr>Tweet author data</vt:lpstr>
      <vt:lpstr>Tweet author data</vt:lpstr>
      <vt:lpstr>Tweet author data</vt:lpstr>
      <vt:lpstr>Tweet author data</vt:lpstr>
      <vt:lpstr>Présentation PowerPoint</vt:lpstr>
      <vt:lpstr>Coding in DSS</vt:lpstr>
      <vt:lpstr>Python and R recipes</vt:lpstr>
      <vt:lpstr>The APIs in DSS</vt:lpstr>
      <vt:lpstr>The APIs in DSS</vt:lpstr>
      <vt:lpstr>The APIs in DSS</vt:lpstr>
      <vt:lpstr>DSS internal API</vt:lpstr>
      <vt:lpstr>DSS Internal API</vt:lpstr>
      <vt:lpstr>DSS Internal API</vt:lpstr>
      <vt:lpstr>DSS Internal API</vt:lpstr>
      <vt:lpstr>DSS Internal API</vt:lpstr>
      <vt:lpstr>DSS Internal API</vt:lpstr>
      <vt:lpstr>DSS Internal API</vt:lpstr>
      <vt:lpstr>Notebooks</vt:lpstr>
      <vt:lpstr>Notebooks</vt:lpstr>
      <vt:lpstr>Notebooks</vt:lpstr>
      <vt:lpstr>Code Environments in DSS</vt:lpstr>
      <vt:lpstr>Code Environments in DSS</vt:lpstr>
      <vt:lpstr>Code Environments in DSS</vt:lpstr>
      <vt:lpstr>Code Environments in DSS</vt:lpstr>
      <vt:lpstr>Code Environments in DSS</vt:lpstr>
      <vt:lpstr>Code Environments in DSS</vt:lpstr>
      <vt:lpstr>Code Environments in DSS</vt:lpstr>
      <vt:lpstr>Code Environments in DSS</vt:lpstr>
      <vt:lpstr>Code Environments in DSS</vt:lpstr>
      <vt:lpstr>Notebooks</vt:lpstr>
      <vt:lpstr>Notebooks</vt:lpstr>
      <vt:lpstr>Hands on</vt:lpstr>
      <vt:lpstr>Hands on</vt:lpstr>
      <vt:lpstr>Hands on</vt:lpstr>
      <vt:lpstr>Hands on</vt:lpstr>
      <vt:lpstr>Building a word cloud</vt:lpstr>
      <vt:lpstr>Working with Folders</vt:lpstr>
      <vt:lpstr>Working with Folders</vt:lpstr>
      <vt:lpstr>Working with Folders in Code</vt:lpstr>
      <vt:lpstr>Working with Folders in Code</vt:lpstr>
      <vt:lpstr>Working with Folders in Code</vt:lpstr>
      <vt:lpstr>Working with Folders</vt:lpstr>
      <vt:lpstr>Folder</vt:lpstr>
      <vt:lpstr>Static insights</vt:lpstr>
      <vt:lpstr>Static insights</vt:lpstr>
      <vt:lpstr>Static insights</vt:lpstr>
      <vt:lpstr>Notebooks in DSS</vt:lpstr>
      <vt:lpstr>What’s next ?</vt:lpstr>
      <vt:lpstr>Notebooks</vt:lpstr>
      <vt:lpstr>Notebooks</vt:lpstr>
      <vt:lpstr>Notebooks</vt:lpstr>
      <vt:lpstr>Notebooks</vt:lpstr>
      <vt:lpstr>Notebooks</vt:lpstr>
      <vt:lpstr>Notebooks</vt:lpstr>
      <vt:lpstr>Notebooks</vt:lpstr>
      <vt:lpstr>Notebooks</vt:lpstr>
      <vt:lpstr>Notebooks</vt:lpstr>
      <vt:lpstr>Notebooks</vt:lpstr>
      <vt:lpstr>Présentation PowerPoint</vt:lpstr>
      <vt:lpstr>Flow views and actions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1</cp:lastModifiedBy>
  <cp:revision>2</cp:revision>
  <dcterms:modified xsi:type="dcterms:W3CDTF">2021-03-30T16:55:40Z</dcterms:modified>
</cp:coreProperties>
</file>